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6"/>
  </p:notesMasterIdLst>
  <p:sldIdLst>
    <p:sldId id="256" r:id="rId5"/>
    <p:sldId id="257" r:id="rId6"/>
    <p:sldId id="258" r:id="rId7"/>
    <p:sldId id="259" r:id="rId8"/>
    <p:sldId id="260" r:id="rId9"/>
    <p:sldId id="261" r:id="rId10"/>
    <p:sldId id="262" r:id="rId11"/>
    <p:sldId id="263" r:id="rId12"/>
    <p:sldId id="264" r:id="rId13"/>
    <p:sldId id="265" r:id="rId14"/>
    <p:sldId id="3732" r:id="rId15"/>
  </p:sldIdLst>
  <p:sldSz cx="18288000" cy="10287000"/>
  <p:notesSz cx="6858000" cy="9144000"/>
  <p:embeddedFontLst>
    <p:embeddedFont>
      <p:font typeface="Amatic SC Bold" panose="00000800000000000000" pitchFamily="2" charset="-79"/>
      <p:regular r:id="rId17"/>
      <p:bold r:id="rId18"/>
    </p:embeddedFont>
    <p:embeddedFont>
      <p:font typeface="Arial Bold" panose="020B0704020202020204" pitchFamily="34" charset="0"/>
      <p:regular r:id="rId19"/>
      <p:bold r:id="rId20"/>
    </p:embeddedFont>
    <p:embeddedFont>
      <p:font typeface="Canva Sans"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143B"/>
    <a:srgbClr val="E40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F22AC0-CB0C-2C6B-170C-CB8647D7D36C}" v="46" dt="2024-10-07T09:56:19.2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Laura to support with completion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levelling up: add links to the video for dances 1. 01:34 – The first dance of the show</a:t>
            </a:r>
          </a:p>
          <a:p>
            <a:r>
              <a:rPr lang="en-US"/>
              <a:t>2. 08:20 – Encounters kindness</a:t>
            </a:r>
          </a:p>
          <a:p>
            <a:r>
              <a:rPr lang="en-US"/>
              <a:t>3. 13:57 – Encounters cruelty part one</a:t>
            </a:r>
          </a:p>
          <a:p>
            <a:r>
              <a:rPr lang="en-US"/>
              <a:t>4. 31:55 – The greedy Donnarumma family devouring their Christmas feast</a:t>
            </a:r>
          </a:p>
          <a:p>
            <a:r>
              <a:rPr lang="en-US"/>
              <a:t>5. 37:30 – Encounters cruelty part two</a:t>
            </a:r>
          </a:p>
          <a:p>
            <a:endParaRPr lang="en-US"/>
          </a:p>
          <a:p>
            <a:r>
              <a:rPr lang="en-US"/>
              <a:t>Accessibility - add link to movement substitute Key handout </a:t>
            </a:r>
          </a:p>
          <a:p>
            <a:endParaRPr lang="en-US"/>
          </a:p>
          <a:p>
            <a:r>
              <a:rPr lang="en-US"/>
              <a:t>scaffold resources add link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
          </p:nvPr>
        </p:nvSpPr>
        <p:spPr/>
        <p:txBody>
          <a:bodyPr/>
          <a:lstStyle/>
          <a:p>
            <a:fld id="{1DF34805-1F01-4BDA-A8CA-FCEA2B4BC8D0}" type="datetime3">
              <a:rPr lang="en-GB" smtClean="0"/>
              <a:pPr/>
              <a:t>7 October, 2024</a:t>
            </a:fld>
            <a:endParaRPr lang="en-GB" dirty="0"/>
          </a:p>
        </p:txBody>
      </p:sp>
      <p:sp>
        <p:nvSpPr>
          <p:cNvPr id="5" name="Slide Number Placeholder 4"/>
          <p:cNvSpPr>
            <a:spLocks noGrp="1"/>
          </p:cNvSpPr>
          <p:nvPr>
            <p:ph type="sldNum" sz="quarter" idx="5"/>
          </p:nvPr>
        </p:nvSpPr>
        <p:spPr/>
        <p:txBody>
          <a:bodyPr/>
          <a:lstStyle/>
          <a:p>
            <a:fld id="{CF5EBCF4-26FC-4F76-8DA1-52FDDC328D44}" type="slidenum">
              <a:rPr lang="en-GB" smtClean="0"/>
              <a:pPr/>
              <a:t>11</a:t>
            </a:fld>
            <a:endParaRPr lang="en-GB" dirty="0"/>
          </a:p>
        </p:txBody>
      </p:sp>
      <p:sp>
        <p:nvSpPr>
          <p:cNvPr id="17" name="Slide Image Placeholder 16">
            <a:extLst>
              <a:ext uri="{FF2B5EF4-FFF2-40B4-BE49-F238E27FC236}">
                <a16:creationId xmlns:a16="http://schemas.microsoft.com/office/drawing/2014/main" id="{689C6098-6CE1-466D-A63D-7288EAD68902}"/>
              </a:ext>
            </a:extLst>
          </p:cNvPr>
          <p:cNvSpPr>
            <a:spLocks noGrp="1" noRot="1" noChangeAspect="1"/>
          </p:cNvSpPr>
          <p:nvPr>
            <p:ph type="sldImg"/>
          </p:nvPr>
        </p:nvSpPr>
        <p:spPr>
          <a:xfrm>
            <a:off x="735013" y="563563"/>
            <a:ext cx="5632450" cy="3168650"/>
          </a:xfrm>
        </p:spPr>
      </p:sp>
    </p:spTree>
    <p:extLst>
      <p:ext uri="{BB962C8B-B14F-4D97-AF65-F5344CB8AC3E}">
        <p14:creationId xmlns:p14="http://schemas.microsoft.com/office/powerpoint/2010/main" val="540215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2382" y="2382"/>
                        <a:ext cx="2382" cy="2382"/>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832103" y="9752504"/>
            <a:ext cx="10916792" cy="184667"/>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1200" dirty="0"/>
              <a:t>Source: …</a:t>
            </a:r>
          </a:p>
        </p:txBody>
      </p:sp>
      <p:pic>
        <p:nvPicPr>
          <p:cNvPr id="3" name="Picture 2">
            <a:extLst>
              <a:ext uri="{FF2B5EF4-FFF2-40B4-BE49-F238E27FC236}">
                <a16:creationId xmlns:a16="http://schemas.microsoft.com/office/drawing/2014/main" id="{742E7846-6276-B877-3D0B-99B71C3089C5}"/>
              </a:ext>
            </a:extLst>
          </p:cNvPr>
          <p:cNvPicPr>
            <a:picLocks noChangeAspect="1"/>
          </p:cNvPicPr>
          <p:nvPr userDrawn="1"/>
        </p:nvPicPr>
        <p:blipFill>
          <a:blip r:embed="rId6"/>
          <a:stretch>
            <a:fillRect/>
          </a:stretch>
        </p:blipFill>
        <p:spPr bwMode="ltGray">
          <a:xfrm>
            <a:off x="8229602" y="4229102"/>
            <a:ext cx="1828800" cy="1828800"/>
          </a:xfrm>
          <a:prstGeom prst="rect">
            <a:avLst/>
          </a:prstGeom>
        </p:spPr>
      </p:pic>
    </p:spTree>
    <p:extLst>
      <p:ext uri="{BB962C8B-B14F-4D97-AF65-F5344CB8AC3E}">
        <p14:creationId xmlns:p14="http://schemas.microsoft.com/office/powerpoint/2010/main" val="4177687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44.png"/><Relationship Id="rId3" Type="http://schemas.openxmlformats.org/officeDocument/2006/relationships/image" Target="../media/image17.png"/><Relationship Id="rId7" Type="http://schemas.openxmlformats.org/officeDocument/2006/relationships/image" Target="../media/image24.png"/><Relationship Id="rId12"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10.svg"/><Relationship Id="rId4" Type="http://schemas.openxmlformats.org/officeDocument/2006/relationships/image" Target="../media/image18.svg"/><Relationship Id="rId9" Type="http://schemas.openxmlformats.org/officeDocument/2006/relationships/image" Target="../media/image9.png"/><Relationship Id="rId14" Type="http://schemas.openxmlformats.org/officeDocument/2006/relationships/hyperlink" Target="https://sadlers-wells-assets.s3.amazonaws.com/uploads/2024/10/Special-Edition-Tips-Tricks-Assembly-Script.pdf"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45.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8.svg"/><Relationship Id="rId3" Type="http://schemas.openxmlformats.org/officeDocument/2006/relationships/image" Target="../media/image18.svg"/><Relationship Id="rId7" Type="http://schemas.openxmlformats.org/officeDocument/2006/relationships/image" Target="../media/image10.svg"/><Relationship Id="rId12" Type="http://schemas.openxmlformats.org/officeDocument/2006/relationships/image" Target="../media/image7.png"/><Relationship Id="rId17" Type="http://schemas.openxmlformats.org/officeDocument/2006/relationships/image" Target="../media/image25.svg"/><Relationship Id="rId2" Type="http://schemas.openxmlformats.org/officeDocument/2006/relationships/image" Target="../media/image17.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3.png"/><Relationship Id="rId5" Type="http://schemas.openxmlformats.org/officeDocument/2006/relationships/image" Target="../media/image20.svg"/><Relationship Id="rId1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22.svg"/><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png"/><Relationship Id="rId3" Type="http://schemas.openxmlformats.org/officeDocument/2006/relationships/image" Target="../media/image18.svg"/><Relationship Id="rId7" Type="http://schemas.openxmlformats.org/officeDocument/2006/relationships/image" Target="../media/image25.svg"/><Relationship Id="rId12" Type="http://schemas.openxmlformats.org/officeDocument/2006/relationships/image" Target="../media/image26.png"/><Relationship Id="rId2" Type="http://schemas.openxmlformats.org/officeDocument/2006/relationships/image" Target="../media/image17.png"/><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2.svg"/><Relationship Id="rId5" Type="http://schemas.openxmlformats.org/officeDocument/2006/relationships/image" Target="../media/image20.svg"/><Relationship Id="rId1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10.svg"/><Relationship Id="rId14"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24.png"/><Relationship Id="rId12"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10.svg"/><Relationship Id="rId4" Type="http://schemas.openxmlformats.org/officeDocument/2006/relationships/image" Target="../media/image18.svg"/><Relationship Id="rId9" Type="http://schemas.openxmlformats.org/officeDocument/2006/relationships/image" Target="../media/image9.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3.png"/><Relationship Id="rId3" Type="http://schemas.openxmlformats.org/officeDocument/2006/relationships/image" Target="../media/image17.png"/><Relationship Id="rId7" Type="http://schemas.openxmlformats.org/officeDocument/2006/relationships/image" Target="../media/image24.png"/><Relationship Id="rId12" Type="http://schemas.openxmlformats.org/officeDocument/2006/relationships/image" Target="../media/image3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31.svg"/><Relationship Id="rId4" Type="http://schemas.openxmlformats.org/officeDocument/2006/relationships/image" Target="../media/image28.sv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20.svg"/><Relationship Id="rId26" Type="http://schemas.openxmlformats.org/officeDocument/2006/relationships/image" Target="../media/image8.svg"/><Relationship Id="rId3" Type="http://schemas.openxmlformats.org/officeDocument/2006/relationships/image" Target="../media/image17.png"/><Relationship Id="rId21" Type="http://schemas.openxmlformats.org/officeDocument/2006/relationships/image" Target="../media/image5.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19.png"/><Relationship Id="rId25" Type="http://schemas.openxmlformats.org/officeDocument/2006/relationships/image" Target="../media/image7.png"/><Relationship Id="rId2" Type="http://schemas.openxmlformats.org/officeDocument/2006/relationships/notesSlide" Target="../notesSlides/notesSlide4.xml"/><Relationship Id="rId16" Type="http://schemas.openxmlformats.org/officeDocument/2006/relationships/image" Target="../media/image4.svg"/><Relationship Id="rId20" Type="http://schemas.openxmlformats.org/officeDocument/2006/relationships/image" Target="../media/image43.svg"/><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8.png"/><Relationship Id="rId24" Type="http://schemas.openxmlformats.org/officeDocument/2006/relationships/image" Target="../media/image25.svg"/><Relationship Id="rId5" Type="http://schemas.openxmlformats.org/officeDocument/2006/relationships/image" Target="../media/image13.png"/><Relationship Id="rId15" Type="http://schemas.openxmlformats.org/officeDocument/2006/relationships/image" Target="../media/image3.png"/><Relationship Id="rId23" Type="http://schemas.openxmlformats.org/officeDocument/2006/relationships/image" Target="../media/image24.png"/><Relationship Id="rId28" Type="http://schemas.openxmlformats.org/officeDocument/2006/relationships/image" Target="../media/image10.svg"/><Relationship Id="rId10" Type="http://schemas.openxmlformats.org/officeDocument/2006/relationships/image" Target="../media/image37.svg"/><Relationship Id="rId19" Type="http://schemas.openxmlformats.org/officeDocument/2006/relationships/image" Target="../media/image42.png"/><Relationship Id="rId31" Type="http://schemas.openxmlformats.org/officeDocument/2006/relationships/hyperlink" Target="https://sadlers-wells-assets.s3.amazonaws.com/uploads/2024/10/Tips-Tricks-flashcards.pdf" TargetMode="External"/><Relationship Id="rId4" Type="http://schemas.openxmlformats.org/officeDocument/2006/relationships/image" Target="../media/image18.svg"/><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6.svg"/><Relationship Id="rId27" Type="http://schemas.openxmlformats.org/officeDocument/2006/relationships/image" Target="../media/image9.png"/><Relationship Id="rId30"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svg"/><Relationship Id="rId18" Type="http://schemas.openxmlformats.org/officeDocument/2006/relationships/image" Target="../media/image9.png"/><Relationship Id="rId3" Type="http://schemas.openxmlformats.org/officeDocument/2006/relationships/image" Target="../media/image14.svg"/><Relationship Id="rId21" Type="http://schemas.openxmlformats.org/officeDocument/2006/relationships/image" Target="../media/image22.sv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8.svg"/><Relationship Id="rId25" Type="http://schemas.openxmlformats.org/officeDocument/2006/relationships/image" Target="../media/image41.svg"/><Relationship Id="rId2" Type="http://schemas.openxmlformats.org/officeDocument/2006/relationships/image" Target="../media/image13.png"/><Relationship Id="rId16" Type="http://schemas.openxmlformats.org/officeDocument/2006/relationships/image" Target="../media/image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3.svg"/><Relationship Id="rId24" Type="http://schemas.openxmlformats.org/officeDocument/2006/relationships/image" Target="../media/image40.png"/><Relationship Id="rId5" Type="http://schemas.openxmlformats.org/officeDocument/2006/relationships/image" Target="../media/image39.svg"/><Relationship Id="rId15" Type="http://schemas.openxmlformats.org/officeDocument/2006/relationships/image" Target="../media/image25.svg"/><Relationship Id="rId23" Type="http://schemas.openxmlformats.org/officeDocument/2006/relationships/image" Target="../media/image35.svg"/><Relationship Id="rId10" Type="http://schemas.openxmlformats.org/officeDocument/2006/relationships/image" Target="../media/image42.png"/><Relationship Id="rId19" Type="http://schemas.openxmlformats.org/officeDocument/2006/relationships/image" Target="../media/image10.svg"/><Relationship Id="rId4" Type="http://schemas.openxmlformats.org/officeDocument/2006/relationships/image" Target="../media/image38.png"/><Relationship Id="rId9" Type="http://schemas.openxmlformats.org/officeDocument/2006/relationships/image" Target="../media/image20.svg"/><Relationship Id="rId14" Type="http://schemas.openxmlformats.org/officeDocument/2006/relationships/image" Target="../media/image24.png"/><Relationship Id="rId22"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svg"/><Relationship Id="rId18" Type="http://schemas.openxmlformats.org/officeDocument/2006/relationships/image" Target="../media/image5.png"/><Relationship Id="rId26" Type="http://schemas.openxmlformats.org/officeDocument/2006/relationships/image" Target="../media/image21.png"/><Relationship Id="rId3" Type="http://schemas.openxmlformats.org/officeDocument/2006/relationships/image" Target="../media/image18.svg"/><Relationship Id="rId21" Type="http://schemas.openxmlformats.org/officeDocument/2006/relationships/image" Target="../media/image25.svg"/><Relationship Id="rId7" Type="http://schemas.openxmlformats.org/officeDocument/2006/relationships/image" Target="../media/image35.svg"/><Relationship Id="rId12" Type="http://schemas.openxmlformats.org/officeDocument/2006/relationships/image" Target="../media/image3.png"/><Relationship Id="rId17" Type="http://schemas.openxmlformats.org/officeDocument/2006/relationships/image" Target="../media/image43.svg"/><Relationship Id="rId25" Type="http://schemas.openxmlformats.org/officeDocument/2006/relationships/image" Target="../media/image10.svg"/><Relationship Id="rId2" Type="http://schemas.openxmlformats.org/officeDocument/2006/relationships/image" Target="../media/image17.png"/><Relationship Id="rId16" Type="http://schemas.openxmlformats.org/officeDocument/2006/relationships/image" Target="../media/image42.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1.svg"/><Relationship Id="rId24" Type="http://schemas.openxmlformats.org/officeDocument/2006/relationships/image" Target="../media/image9.png"/><Relationship Id="rId5" Type="http://schemas.openxmlformats.org/officeDocument/2006/relationships/image" Target="../media/image14.svg"/><Relationship Id="rId15" Type="http://schemas.openxmlformats.org/officeDocument/2006/relationships/image" Target="../media/image20.svg"/><Relationship Id="rId23" Type="http://schemas.openxmlformats.org/officeDocument/2006/relationships/image" Target="../media/image8.svg"/><Relationship Id="rId10" Type="http://schemas.openxmlformats.org/officeDocument/2006/relationships/image" Target="../media/image40.png"/><Relationship Id="rId19" Type="http://schemas.openxmlformats.org/officeDocument/2006/relationships/image" Target="../media/image6.svg"/><Relationship Id="rId4" Type="http://schemas.openxmlformats.org/officeDocument/2006/relationships/image" Target="../media/image13.png"/><Relationship Id="rId9" Type="http://schemas.openxmlformats.org/officeDocument/2006/relationships/image" Target="../media/image37.svg"/><Relationship Id="rId14" Type="http://schemas.openxmlformats.org/officeDocument/2006/relationships/image" Target="../media/image19.png"/><Relationship Id="rId22" Type="http://schemas.openxmlformats.org/officeDocument/2006/relationships/image" Target="../media/image7.png"/><Relationship Id="rId27"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svg"/><Relationship Id="rId18" Type="http://schemas.openxmlformats.org/officeDocument/2006/relationships/image" Target="../media/image5.png"/><Relationship Id="rId26" Type="http://schemas.openxmlformats.org/officeDocument/2006/relationships/image" Target="../media/image21.png"/><Relationship Id="rId3" Type="http://schemas.openxmlformats.org/officeDocument/2006/relationships/image" Target="../media/image18.svg"/><Relationship Id="rId21" Type="http://schemas.openxmlformats.org/officeDocument/2006/relationships/image" Target="../media/image25.svg"/><Relationship Id="rId7" Type="http://schemas.openxmlformats.org/officeDocument/2006/relationships/image" Target="../media/image35.svg"/><Relationship Id="rId12" Type="http://schemas.openxmlformats.org/officeDocument/2006/relationships/image" Target="../media/image3.png"/><Relationship Id="rId17" Type="http://schemas.openxmlformats.org/officeDocument/2006/relationships/image" Target="../media/image43.svg"/><Relationship Id="rId25" Type="http://schemas.openxmlformats.org/officeDocument/2006/relationships/image" Target="../media/image10.svg"/><Relationship Id="rId2" Type="http://schemas.openxmlformats.org/officeDocument/2006/relationships/image" Target="../media/image17.png"/><Relationship Id="rId16" Type="http://schemas.openxmlformats.org/officeDocument/2006/relationships/image" Target="../media/image42.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1.svg"/><Relationship Id="rId24" Type="http://schemas.openxmlformats.org/officeDocument/2006/relationships/image" Target="../media/image9.png"/><Relationship Id="rId5" Type="http://schemas.openxmlformats.org/officeDocument/2006/relationships/image" Target="../media/image14.svg"/><Relationship Id="rId15" Type="http://schemas.openxmlformats.org/officeDocument/2006/relationships/image" Target="../media/image20.svg"/><Relationship Id="rId23" Type="http://schemas.openxmlformats.org/officeDocument/2006/relationships/image" Target="../media/image8.svg"/><Relationship Id="rId10" Type="http://schemas.openxmlformats.org/officeDocument/2006/relationships/image" Target="../media/image40.png"/><Relationship Id="rId19" Type="http://schemas.openxmlformats.org/officeDocument/2006/relationships/image" Target="../media/image6.svg"/><Relationship Id="rId4" Type="http://schemas.openxmlformats.org/officeDocument/2006/relationships/image" Target="../media/image13.png"/><Relationship Id="rId9" Type="http://schemas.openxmlformats.org/officeDocument/2006/relationships/image" Target="../media/image37.svg"/><Relationship Id="rId14" Type="http://schemas.openxmlformats.org/officeDocument/2006/relationships/image" Target="../media/image19.png"/><Relationship Id="rId22" Type="http://schemas.openxmlformats.org/officeDocument/2006/relationships/image" Target="../media/image7.png"/><Relationship Id="rId27"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64660">
            <a:off x="0" y="9383696"/>
            <a:ext cx="3956378" cy="1258847"/>
          </a:xfrm>
          <a:custGeom>
            <a:avLst/>
            <a:gdLst/>
            <a:ahLst/>
            <a:cxnLst/>
            <a:rect l="l" t="t" r="r" b="b"/>
            <a:pathLst>
              <a:path w="3956378" h="1258847">
                <a:moveTo>
                  <a:pt x="0" y="0"/>
                </a:moveTo>
                <a:lnTo>
                  <a:pt x="3956378" y="0"/>
                </a:lnTo>
                <a:lnTo>
                  <a:pt x="3956378" y="1258848"/>
                </a:lnTo>
                <a:lnTo>
                  <a:pt x="0" y="125884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3" name="Freeform 3"/>
          <p:cNvSpPr/>
          <p:nvPr/>
        </p:nvSpPr>
        <p:spPr>
          <a:xfrm rot="8637871">
            <a:off x="2299182" y="8475064"/>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4" name="Freeform 4"/>
          <p:cNvSpPr/>
          <p:nvPr/>
        </p:nvSpPr>
        <p:spPr>
          <a:xfrm>
            <a:off x="15134608" y="563371"/>
            <a:ext cx="929347" cy="1154468"/>
          </a:xfrm>
          <a:custGeom>
            <a:avLst/>
            <a:gdLst/>
            <a:ahLst/>
            <a:cxnLst/>
            <a:rect l="l" t="t" r="r" b="b"/>
            <a:pathLst>
              <a:path w="929347" h="1154468">
                <a:moveTo>
                  <a:pt x="0" y="0"/>
                </a:moveTo>
                <a:lnTo>
                  <a:pt x="929347" y="0"/>
                </a:lnTo>
                <a:lnTo>
                  <a:pt x="929347" y="1154468"/>
                </a:lnTo>
                <a:lnTo>
                  <a:pt x="0" y="1154468"/>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6383528" y="-1494029"/>
            <a:ext cx="3878199" cy="41148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a:off x="-1245517" y="7439825"/>
            <a:ext cx="2023893" cy="2070478"/>
          </a:xfrm>
          <a:custGeom>
            <a:avLst/>
            <a:gdLst/>
            <a:ahLst/>
            <a:cxnLst/>
            <a:rect l="l" t="t" r="r" b="b"/>
            <a:pathLst>
              <a:path w="2023893" h="2070478">
                <a:moveTo>
                  <a:pt x="0" y="0"/>
                </a:moveTo>
                <a:lnTo>
                  <a:pt x="2023892" y="0"/>
                </a:lnTo>
                <a:lnTo>
                  <a:pt x="2023892" y="2070479"/>
                </a:lnTo>
                <a:lnTo>
                  <a:pt x="0" y="2070479"/>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7" name="Freeform 7"/>
          <p:cNvSpPr/>
          <p:nvPr/>
        </p:nvSpPr>
        <p:spPr>
          <a:xfrm>
            <a:off x="17433425" y="2169305"/>
            <a:ext cx="1966743" cy="2012013"/>
          </a:xfrm>
          <a:custGeom>
            <a:avLst/>
            <a:gdLst/>
            <a:ahLst/>
            <a:cxnLst/>
            <a:rect l="l" t="t" r="r" b="b"/>
            <a:pathLst>
              <a:path w="1966743" h="2012013">
                <a:moveTo>
                  <a:pt x="0" y="0"/>
                </a:moveTo>
                <a:lnTo>
                  <a:pt x="1966742" y="0"/>
                </a:lnTo>
                <a:lnTo>
                  <a:pt x="1966742" y="2012013"/>
                </a:lnTo>
                <a:lnTo>
                  <a:pt x="0" y="2012013"/>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8" name="TextBox 8"/>
          <p:cNvSpPr txBox="1"/>
          <p:nvPr/>
        </p:nvSpPr>
        <p:spPr>
          <a:xfrm>
            <a:off x="1432811" y="4906597"/>
            <a:ext cx="2232138" cy="199086"/>
          </a:xfrm>
          <a:prstGeom prst="rect">
            <a:avLst/>
          </a:prstGeom>
        </p:spPr>
        <p:txBody>
          <a:bodyPr lIns="0" tIns="0" rIns="0" bIns="0" rtlCol="0" anchor="t">
            <a:spAutoFit/>
          </a:bodyPr>
          <a:lstStyle/>
          <a:p>
            <a:pPr marL="0" lvl="1" indent="0" algn="ctr">
              <a:lnSpc>
                <a:spcPts val="1494"/>
              </a:lnSpc>
            </a:pPr>
            <a:r>
              <a:rPr lang="en-US" sz="1177" u="none" spc="29">
                <a:solidFill>
                  <a:srgbClr val="000000"/>
                </a:solidFill>
                <a:latin typeface="Arial"/>
                <a:ea typeface="Arial"/>
                <a:cs typeface="Arial"/>
                <a:sym typeface="Arial"/>
              </a:rPr>
              <a:t>L</a:t>
            </a:r>
          </a:p>
        </p:txBody>
      </p:sp>
      <p:grpSp>
        <p:nvGrpSpPr>
          <p:cNvPr id="9" name="Group 9"/>
          <p:cNvGrpSpPr>
            <a:grpSpLocks noChangeAspect="1"/>
          </p:cNvGrpSpPr>
          <p:nvPr/>
        </p:nvGrpSpPr>
        <p:grpSpPr>
          <a:xfrm>
            <a:off x="3978446" y="1447931"/>
            <a:ext cx="10331108" cy="7391139"/>
            <a:chOff x="0" y="0"/>
            <a:chExt cx="4584192" cy="3279648"/>
          </a:xfrm>
        </p:grpSpPr>
        <p:sp>
          <p:nvSpPr>
            <p:cNvPr id="10" name="Freeform 10"/>
            <p:cNvSpPr/>
            <p:nvPr/>
          </p:nvSpPr>
          <p:spPr>
            <a:xfrm>
              <a:off x="0" y="0"/>
              <a:ext cx="4584192" cy="3279648"/>
            </a:xfrm>
            <a:custGeom>
              <a:avLst/>
              <a:gdLst/>
              <a:ahLst/>
              <a:cxnLst/>
              <a:rect l="l" t="t" r="r" b="b"/>
              <a:pathLst>
                <a:path w="4584192" h="3279648">
                  <a:moveTo>
                    <a:pt x="4584192" y="3279648"/>
                  </a:moveTo>
                  <a:lnTo>
                    <a:pt x="0" y="3279648"/>
                  </a:lnTo>
                  <a:lnTo>
                    <a:pt x="0" y="0"/>
                  </a:lnTo>
                  <a:lnTo>
                    <a:pt x="4584192" y="0"/>
                  </a:lnTo>
                  <a:lnTo>
                    <a:pt x="4584192" y="3279648"/>
                  </a:lnTo>
                  <a:close/>
                </a:path>
              </a:pathLst>
            </a:custGeom>
            <a:blipFill>
              <a:blip r:embed="rId11"/>
              <a:stretch>
                <a:fillRect l="-29" r="-29"/>
              </a:stretch>
            </a:blipFill>
          </p:spPr>
          <p:txBody>
            <a:bodyPr/>
            <a:lstStyle/>
            <a:p>
              <a:endParaRPr lang="en-GB"/>
            </a:p>
          </p:txBody>
        </p:sp>
        <p:sp>
          <p:nvSpPr>
            <p:cNvPr id="11" name="Freeform 11"/>
            <p:cNvSpPr/>
            <p:nvPr/>
          </p:nvSpPr>
          <p:spPr>
            <a:xfrm>
              <a:off x="63980" y="23119"/>
              <a:ext cx="4450362" cy="3189732"/>
            </a:xfrm>
            <a:custGeom>
              <a:avLst/>
              <a:gdLst/>
              <a:ahLst/>
              <a:cxnLst/>
              <a:rect l="l" t="t" r="r" b="b"/>
              <a:pathLst>
                <a:path w="4450362" h="3189732">
                  <a:moveTo>
                    <a:pt x="1683722" y="191573"/>
                  </a:moveTo>
                  <a:cubicBezTo>
                    <a:pt x="1630586" y="213467"/>
                    <a:pt x="1578238" y="237063"/>
                    <a:pt x="1526818" y="262011"/>
                  </a:cubicBezTo>
                  <a:cubicBezTo>
                    <a:pt x="1354653" y="345546"/>
                    <a:pt x="1184946" y="404118"/>
                    <a:pt x="990617" y="383530"/>
                  </a:cubicBezTo>
                  <a:cubicBezTo>
                    <a:pt x="739285" y="356903"/>
                    <a:pt x="448733" y="330008"/>
                    <a:pt x="269970" y="508681"/>
                  </a:cubicBezTo>
                  <a:cubicBezTo>
                    <a:pt x="138854" y="639732"/>
                    <a:pt x="113725" y="844052"/>
                    <a:pt x="132070" y="1028527"/>
                  </a:cubicBezTo>
                  <a:cubicBezTo>
                    <a:pt x="150414" y="1213003"/>
                    <a:pt x="204488" y="1394155"/>
                    <a:pt x="202568" y="1579531"/>
                  </a:cubicBezTo>
                  <a:cubicBezTo>
                    <a:pt x="200122" y="1815750"/>
                    <a:pt x="107385" y="2040354"/>
                    <a:pt x="55443" y="2270805"/>
                  </a:cubicBezTo>
                  <a:cubicBezTo>
                    <a:pt x="3500" y="2501255"/>
                    <a:pt x="0" y="2765828"/>
                    <a:pt x="150410" y="2947981"/>
                  </a:cubicBezTo>
                  <a:cubicBezTo>
                    <a:pt x="350030" y="3189732"/>
                    <a:pt x="727375" y="3179629"/>
                    <a:pt x="1023317" y="3076166"/>
                  </a:cubicBezTo>
                  <a:cubicBezTo>
                    <a:pt x="1319260" y="2972702"/>
                    <a:pt x="1596862" y="2797070"/>
                    <a:pt x="1909477" y="2773458"/>
                  </a:cubicBezTo>
                  <a:cubicBezTo>
                    <a:pt x="2389121" y="2737229"/>
                    <a:pt x="2833277" y="3066330"/>
                    <a:pt x="3314271" y="3062191"/>
                  </a:cubicBezTo>
                  <a:cubicBezTo>
                    <a:pt x="3922471" y="3056959"/>
                    <a:pt x="4427849" y="2465033"/>
                    <a:pt x="4439106" y="1856885"/>
                  </a:cubicBezTo>
                  <a:cubicBezTo>
                    <a:pt x="4450362" y="1248737"/>
                    <a:pt x="4043930" y="682399"/>
                    <a:pt x="3510131" y="390850"/>
                  </a:cubicBezTo>
                  <a:cubicBezTo>
                    <a:pt x="3230877" y="238328"/>
                    <a:pt x="2942566" y="89503"/>
                    <a:pt x="2623518" y="44904"/>
                  </a:cubicBezTo>
                  <a:cubicBezTo>
                    <a:pt x="2302293" y="0"/>
                    <a:pt x="1980719" y="69200"/>
                    <a:pt x="1683722" y="191573"/>
                  </a:cubicBezTo>
                  <a:close/>
                </a:path>
              </a:pathLst>
            </a:custGeom>
            <a:blipFill>
              <a:blip r:embed="rId12"/>
              <a:stretch>
                <a:fillRect t="-3178" b="-3178"/>
              </a:stretch>
            </a:blipFill>
          </p:spPr>
          <p:txBody>
            <a:bodyPr/>
            <a:lstStyle/>
            <a:p>
              <a:endParaRPr lang="en-GB"/>
            </a:p>
          </p:txBody>
        </p:sp>
      </p:grpSp>
      <p:sp>
        <p:nvSpPr>
          <p:cNvPr id="12" name="Freeform 12"/>
          <p:cNvSpPr/>
          <p:nvPr/>
        </p:nvSpPr>
        <p:spPr>
          <a:xfrm>
            <a:off x="243262" y="248482"/>
            <a:ext cx="6055935" cy="5760709"/>
          </a:xfrm>
          <a:custGeom>
            <a:avLst/>
            <a:gdLst/>
            <a:ahLst/>
            <a:cxnLst/>
            <a:rect l="l" t="t" r="r" b="b"/>
            <a:pathLst>
              <a:path w="6055935" h="5760709">
                <a:moveTo>
                  <a:pt x="0" y="0"/>
                </a:moveTo>
                <a:lnTo>
                  <a:pt x="6055935" y="0"/>
                </a:lnTo>
                <a:lnTo>
                  <a:pt x="6055935" y="5760709"/>
                </a:lnTo>
                <a:lnTo>
                  <a:pt x="0" y="5760709"/>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rnd">
            <a:noFill/>
            <a:prstDash val="solid"/>
            <a:round/>
          </a:ln>
        </p:spPr>
        <p:txBody>
          <a:bodyPr/>
          <a:lstStyle/>
          <a:p>
            <a:endParaRPr lang="en-GB"/>
          </a:p>
        </p:txBody>
      </p:sp>
      <p:sp>
        <p:nvSpPr>
          <p:cNvPr id="14" name="TextBox 14"/>
          <p:cNvSpPr txBox="1"/>
          <p:nvPr/>
        </p:nvSpPr>
        <p:spPr>
          <a:xfrm>
            <a:off x="1119265" y="2675683"/>
            <a:ext cx="4303929" cy="1096808"/>
          </a:xfrm>
          <a:prstGeom prst="rect">
            <a:avLst/>
          </a:prstGeom>
        </p:spPr>
        <p:txBody>
          <a:bodyPr lIns="0" tIns="0" rIns="0" bIns="0" rtlCol="0" anchor="t">
            <a:spAutoFit/>
          </a:bodyPr>
          <a:lstStyle/>
          <a:p>
            <a:pPr algn="ctr">
              <a:lnSpc>
                <a:spcPts val="4646"/>
              </a:lnSpc>
            </a:pPr>
            <a:r>
              <a:rPr lang="en-US" sz="5531" b="1" spc="49">
                <a:solidFill>
                  <a:srgbClr val="000000"/>
                </a:solidFill>
                <a:latin typeface="Amatic SC Bold"/>
                <a:ea typeface="Amatic SC Bold"/>
                <a:cs typeface="Amatic SC Bold"/>
                <a:sym typeface="Amatic SC Bold"/>
              </a:rPr>
              <a:t>THE LITTLE MATCH GIRL</a:t>
            </a:r>
          </a:p>
          <a:p>
            <a:pPr marL="0" lvl="1" indent="0" algn="ctr">
              <a:lnSpc>
                <a:spcPts val="3806"/>
              </a:lnSpc>
            </a:pPr>
            <a:endParaRPr lang="en-US" sz="5531" b="1" spc="49">
              <a:solidFill>
                <a:srgbClr val="000000"/>
              </a:solidFill>
              <a:latin typeface="Amatic SC Bold"/>
              <a:ea typeface="Amatic SC Bold"/>
              <a:cs typeface="Amatic SC Bold"/>
              <a:sym typeface="Amatic SC Bold"/>
            </a:endParaRPr>
          </a:p>
        </p:txBody>
      </p:sp>
      <p:sp>
        <p:nvSpPr>
          <p:cNvPr id="15" name="TextBox 15"/>
          <p:cNvSpPr txBox="1"/>
          <p:nvPr/>
        </p:nvSpPr>
        <p:spPr>
          <a:xfrm>
            <a:off x="1004175" y="3642839"/>
            <a:ext cx="4534109" cy="967252"/>
          </a:xfrm>
          <a:prstGeom prst="rect">
            <a:avLst/>
          </a:prstGeom>
        </p:spPr>
        <p:txBody>
          <a:bodyPr lIns="0" tIns="0" rIns="0" bIns="0" rtlCol="0" anchor="t">
            <a:spAutoFit/>
          </a:bodyPr>
          <a:lstStyle/>
          <a:p>
            <a:pPr algn="ctr">
              <a:lnSpc>
                <a:spcPts val="3920"/>
              </a:lnSpc>
            </a:pPr>
            <a:r>
              <a:rPr lang="en-US" sz="2400">
                <a:latin typeface="Arial"/>
                <a:ea typeface="Arial"/>
                <a:cs typeface="Arial"/>
                <a:sym typeface="Arial"/>
              </a:rPr>
              <a:t>Special Edition Teaching</a:t>
            </a:r>
            <a:r>
              <a:rPr lang="en-US">
                <a:latin typeface="Arial"/>
                <a:ea typeface="Arial"/>
                <a:cs typeface="Arial"/>
                <a:sym typeface="Arial"/>
              </a:rPr>
              <a:t> </a:t>
            </a:r>
            <a:endParaRPr lang="en-US">
              <a:latin typeface="Arial"/>
              <a:cs typeface="Arial"/>
            </a:endParaRPr>
          </a:p>
          <a:p>
            <a:pPr algn="ctr">
              <a:lnSpc>
                <a:spcPts val="3920"/>
              </a:lnSpc>
            </a:pPr>
            <a:r>
              <a:rPr lang="en-US" sz="2400">
                <a:latin typeface="Arial"/>
                <a:cs typeface="Arial"/>
                <a:sym typeface="Arial"/>
              </a:rPr>
              <a:t>Tips &amp; Tricks </a:t>
            </a:r>
            <a:endParaRPr lang="en-US" sz="2400">
              <a:latin typeface="Arial"/>
              <a:cs typeface="Arial"/>
            </a:endParaRPr>
          </a:p>
        </p:txBody>
      </p:sp>
      <p:sp>
        <p:nvSpPr>
          <p:cNvPr id="16" name="AutoShape 16"/>
          <p:cNvSpPr/>
          <p:nvPr/>
        </p:nvSpPr>
        <p:spPr>
          <a:xfrm>
            <a:off x="1151863" y="3466554"/>
            <a:ext cx="4271331" cy="0"/>
          </a:xfrm>
          <a:prstGeom prst="line">
            <a:avLst/>
          </a:prstGeom>
          <a:ln w="38100" cap="flat">
            <a:solidFill>
              <a:srgbClr val="000000"/>
            </a:solidFill>
            <a:prstDash val="solid"/>
            <a:headEnd type="none" w="sm" len="sm"/>
            <a:tailEnd type="none" w="sm" len="sm"/>
          </a:ln>
        </p:spPr>
        <p:txBody>
          <a:bodyPr/>
          <a:lstStyle/>
          <a:p>
            <a:endParaRPr lang="en-GB"/>
          </a:p>
        </p:txBody>
      </p:sp>
      <p:sp>
        <p:nvSpPr>
          <p:cNvPr id="17" name="TextBox 17"/>
          <p:cNvSpPr txBox="1"/>
          <p:nvPr/>
        </p:nvSpPr>
        <p:spPr>
          <a:xfrm>
            <a:off x="5269834" y="9833612"/>
            <a:ext cx="7748331" cy="453388"/>
          </a:xfrm>
          <a:prstGeom prst="rect">
            <a:avLst/>
          </a:prstGeom>
        </p:spPr>
        <p:txBody>
          <a:bodyPr lIns="0" tIns="0" rIns="0" bIns="0" rtlCol="0" anchor="t">
            <a:spAutoFit/>
          </a:bodyPr>
          <a:lstStyle/>
          <a:p>
            <a:pPr algn="ctr">
              <a:lnSpc>
                <a:spcPts val="1260"/>
              </a:lnSpc>
            </a:pPr>
            <a:r>
              <a:rPr lang="en-US" sz="900">
                <a:solidFill>
                  <a:srgbClr val="545454"/>
                </a:solidFill>
                <a:latin typeface="Canva Sans"/>
                <a:ea typeface="Canva Sans"/>
                <a:cs typeface="Canva Sans"/>
                <a:sym typeface="Canva Sans"/>
              </a:rPr>
              <a:t>Written by Rachel Howes</a:t>
            </a:r>
          </a:p>
          <a:p>
            <a:pPr algn="ctr">
              <a:lnSpc>
                <a:spcPts val="1260"/>
              </a:lnSpc>
            </a:pPr>
            <a:r>
              <a:rPr lang="en-US" sz="900">
                <a:solidFill>
                  <a:srgbClr val="545454"/>
                </a:solidFill>
                <a:latin typeface="Canva Sans"/>
                <a:ea typeface="Canva Sans"/>
                <a:cs typeface="Canva Sans"/>
                <a:sym typeface="Canva Sans"/>
              </a:rPr>
              <a:t>These resources have been produced by Sadler’s Wells Theatre on behalf of Ballo Arthur Pita and the production of The Little Match Girl.</a:t>
            </a:r>
          </a:p>
          <a:p>
            <a:pPr algn="ctr">
              <a:lnSpc>
                <a:spcPts val="1260"/>
              </a:lnSpc>
            </a:pPr>
            <a:endParaRPr lang="en-US" sz="900">
              <a:solidFill>
                <a:srgbClr val="545454"/>
              </a:solidFill>
              <a:latin typeface="Canva Sans"/>
              <a:ea typeface="Canva Sans"/>
              <a:cs typeface="Canva Sans"/>
              <a:sym typeface="Canva Sans"/>
            </a:endParaRPr>
          </a:p>
        </p:txBody>
      </p:sp>
      <p:pic>
        <p:nvPicPr>
          <p:cNvPr id="13" name="Picture 12" descr="A red square with white text&#10;&#10;Description automatically generated">
            <a:extLst>
              <a:ext uri="{FF2B5EF4-FFF2-40B4-BE49-F238E27FC236}">
                <a16:creationId xmlns:a16="http://schemas.microsoft.com/office/drawing/2014/main" id="{80296700-A281-A493-5FD6-8E516737A646}"/>
              </a:ext>
            </a:extLst>
          </p:cNvPr>
          <p:cNvPicPr>
            <a:picLocks noChangeAspect="1"/>
          </p:cNvPicPr>
          <p:nvPr/>
        </p:nvPicPr>
        <p:blipFill>
          <a:blip r:embed="rId15"/>
          <a:stretch>
            <a:fillRect/>
          </a:stretch>
        </p:blipFill>
        <p:spPr>
          <a:xfrm>
            <a:off x="14765800" y="8739729"/>
            <a:ext cx="1170249" cy="1155781"/>
          </a:xfrm>
          <a:prstGeom prst="rect">
            <a:avLst/>
          </a:prstGeom>
        </p:spPr>
      </p:pic>
      <p:pic>
        <p:nvPicPr>
          <p:cNvPr id="20" name="Picture 19" descr="A black text on a black background&#10;&#10;Description automatically generated">
            <a:extLst>
              <a:ext uri="{FF2B5EF4-FFF2-40B4-BE49-F238E27FC236}">
                <a16:creationId xmlns:a16="http://schemas.microsoft.com/office/drawing/2014/main" id="{96EBCE58-53DA-C083-3226-911D956EFDEE}"/>
              </a:ext>
            </a:extLst>
          </p:cNvPr>
          <p:cNvPicPr>
            <a:picLocks noChangeAspect="1"/>
          </p:cNvPicPr>
          <p:nvPr/>
        </p:nvPicPr>
        <p:blipFill>
          <a:blip r:embed="rId16"/>
          <a:stretch>
            <a:fillRect/>
          </a:stretch>
        </p:blipFill>
        <p:spPr>
          <a:xfrm>
            <a:off x="16177369" y="8842213"/>
            <a:ext cx="1588021" cy="9797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3615" y="208312"/>
            <a:ext cx="3338059" cy="3175329"/>
          </a:xfrm>
          <a:custGeom>
            <a:avLst/>
            <a:gdLst/>
            <a:ahLst/>
            <a:cxnLst/>
            <a:rect l="l" t="t" r="r" b="b"/>
            <a:pathLst>
              <a:path w="3338059" h="3175329">
                <a:moveTo>
                  <a:pt x="0" y="0"/>
                </a:moveTo>
                <a:lnTo>
                  <a:pt x="3338060" y="0"/>
                </a:lnTo>
                <a:lnTo>
                  <a:pt x="3338060" y="3175329"/>
                </a:lnTo>
                <a:lnTo>
                  <a:pt x="0" y="317532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rnd">
            <a:noFill/>
            <a:prstDash val="solid"/>
            <a:round/>
          </a:ln>
        </p:spPr>
        <p:txBody>
          <a:bodyPr/>
          <a:lstStyle/>
          <a:p>
            <a:endParaRPr lang="en-GB"/>
          </a:p>
        </p:txBody>
      </p:sp>
      <p:sp>
        <p:nvSpPr>
          <p:cNvPr id="3" name="Freeform 3"/>
          <p:cNvSpPr/>
          <p:nvPr/>
        </p:nvSpPr>
        <p:spPr>
          <a:xfrm rot="-1821344">
            <a:off x="15882609" y="8593120"/>
            <a:ext cx="3660940" cy="2553506"/>
          </a:xfrm>
          <a:custGeom>
            <a:avLst/>
            <a:gdLst/>
            <a:ahLst/>
            <a:cxnLst/>
            <a:rect l="l" t="t" r="r" b="b"/>
            <a:pathLst>
              <a:path w="3660940" h="2553506">
                <a:moveTo>
                  <a:pt x="0" y="0"/>
                </a:moveTo>
                <a:lnTo>
                  <a:pt x="3660940" y="0"/>
                </a:lnTo>
                <a:lnTo>
                  <a:pt x="3660940" y="2553506"/>
                </a:lnTo>
                <a:lnTo>
                  <a:pt x="0" y="255350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4" name="Freeform 4"/>
          <p:cNvSpPr/>
          <p:nvPr/>
        </p:nvSpPr>
        <p:spPr>
          <a:xfrm rot="2127156">
            <a:off x="17127941" y="6858862"/>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lIns="91440" tIns="45720" rIns="91440" bIns="45720" anchor="t"/>
          <a:lstStyle/>
          <a:p>
            <a:endParaRPr lang="en-GB" dirty="0">
              <a:solidFill>
                <a:srgbClr val="E4002B"/>
              </a:solidFill>
              <a:ea typeface="Calibri"/>
              <a:cs typeface="Calibri"/>
            </a:endParaRPr>
          </a:p>
        </p:txBody>
      </p:sp>
      <p:sp>
        <p:nvSpPr>
          <p:cNvPr id="5" name="Freeform 5"/>
          <p:cNvSpPr/>
          <p:nvPr/>
        </p:nvSpPr>
        <p:spPr>
          <a:xfrm>
            <a:off x="17304629" y="-483917"/>
            <a:ext cx="1966743" cy="2012013"/>
          </a:xfrm>
          <a:custGeom>
            <a:avLst/>
            <a:gdLst/>
            <a:ahLst/>
            <a:cxnLst/>
            <a:rect l="l" t="t" r="r" b="b"/>
            <a:pathLst>
              <a:path w="1966743" h="2012013">
                <a:moveTo>
                  <a:pt x="0" y="0"/>
                </a:moveTo>
                <a:lnTo>
                  <a:pt x="1966742" y="0"/>
                </a:lnTo>
                <a:lnTo>
                  <a:pt x="1966742" y="2012013"/>
                </a:lnTo>
                <a:lnTo>
                  <a:pt x="0" y="2012013"/>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6" name="Freeform 6"/>
          <p:cNvSpPr/>
          <p:nvPr/>
        </p:nvSpPr>
        <p:spPr>
          <a:xfrm>
            <a:off x="14781178" y="8265564"/>
            <a:ext cx="2203098" cy="2448236"/>
          </a:xfrm>
          <a:custGeom>
            <a:avLst/>
            <a:gdLst/>
            <a:ahLst/>
            <a:cxnLst/>
            <a:rect l="l" t="t" r="r" b="b"/>
            <a:pathLst>
              <a:path w="2203098" h="2448236">
                <a:moveTo>
                  <a:pt x="0" y="0"/>
                </a:moveTo>
                <a:lnTo>
                  <a:pt x="2203098" y="0"/>
                </a:lnTo>
                <a:lnTo>
                  <a:pt x="2203098" y="2448235"/>
                </a:lnTo>
                <a:lnTo>
                  <a:pt x="0" y="24482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7" name="Group 7"/>
          <p:cNvGrpSpPr/>
          <p:nvPr/>
        </p:nvGrpSpPr>
        <p:grpSpPr>
          <a:xfrm>
            <a:off x="-233740" y="4607459"/>
            <a:ext cx="4252770" cy="6106341"/>
            <a:chOff x="0" y="0"/>
            <a:chExt cx="4137660" cy="5941060"/>
          </a:xfrm>
        </p:grpSpPr>
        <p:sp>
          <p:nvSpPr>
            <p:cNvPr id="8" name="Freeform 8"/>
            <p:cNvSpPr/>
            <p:nvPr/>
          </p:nvSpPr>
          <p:spPr>
            <a:xfrm>
              <a:off x="-350520" y="-288290"/>
              <a:ext cx="4956810" cy="6334760"/>
            </a:xfrm>
            <a:custGeom>
              <a:avLst/>
              <a:gdLst/>
              <a:ahLst/>
              <a:cxnLst/>
              <a:rect l="l" t="t" r="r" b="b"/>
              <a:pathLst>
                <a:path w="4956810" h="6334760">
                  <a:moveTo>
                    <a:pt x="762000" y="824230"/>
                  </a:moveTo>
                  <a:cubicBezTo>
                    <a:pt x="1517650" y="146050"/>
                    <a:pt x="2913380" y="0"/>
                    <a:pt x="3416300" y="1047750"/>
                  </a:cubicBezTo>
                  <a:cubicBezTo>
                    <a:pt x="3614420" y="1484630"/>
                    <a:pt x="3507740" y="1979930"/>
                    <a:pt x="3566160" y="2440940"/>
                  </a:cubicBezTo>
                  <a:cubicBezTo>
                    <a:pt x="3647440" y="3079750"/>
                    <a:pt x="4140200" y="3562350"/>
                    <a:pt x="4362450" y="4147820"/>
                  </a:cubicBezTo>
                  <a:cubicBezTo>
                    <a:pt x="4956810" y="5591810"/>
                    <a:pt x="3315970" y="6334760"/>
                    <a:pt x="2122170" y="6216650"/>
                  </a:cubicBezTo>
                  <a:cubicBezTo>
                    <a:pt x="1496060" y="6215380"/>
                    <a:pt x="762000" y="6047740"/>
                    <a:pt x="467360" y="5431790"/>
                  </a:cubicBezTo>
                  <a:cubicBezTo>
                    <a:pt x="166370" y="4765040"/>
                    <a:pt x="539750" y="4028440"/>
                    <a:pt x="553720" y="3336290"/>
                  </a:cubicBezTo>
                  <a:cubicBezTo>
                    <a:pt x="571500" y="2500630"/>
                    <a:pt x="0" y="1489710"/>
                    <a:pt x="762000" y="824230"/>
                  </a:cubicBezTo>
                  <a:close/>
                </a:path>
              </a:pathLst>
            </a:custGeom>
            <a:blipFill>
              <a:blip r:embed="rId13"/>
              <a:stretch>
                <a:fillRect l="-67" r="-67"/>
              </a:stretch>
            </a:blipFill>
          </p:spPr>
          <p:txBody>
            <a:bodyPr/>
            <a:lstStyle/>
            <a:p>
              <a:endParaRPr lang="en-GB"/>
            </a:p>
          </p:txBody>
        </p:sp>
      </p:grpSp>
      <p:sp>
        <p:nvSpPr>
          <p:cNvPr id="9" name="TextBox 9"/>
          <p:cNvSpPr txBox="1"/>
          <p:nvPr/>
        </p:nvSpPr>
        <p:spPr>
          <a:xfrm>
            <a:off x="374348" y="1279006"/>
            <a:ext cx="3036593" cy="1224442"/>
          </a:xfrm>
          <a:prstGeom prst="rect">
            <a:avLst/>
          </a:prstGeom>
        </p:spPr>
        <p:txBody>
          <a:bodyPr lIns="0" tIns="0" rIns="0" bIns="0" rtlCol="0" anchor="t">
            <a:spAutoFit/>
          </a:bodyPr>
          <a:lstStyle/>
          <a:p>
            <a:pPr marL="0" lvl="1" indent="0" algn="ctr">
              <a:lnSpc>
                <a:spcPts val="4646"/>
              </a:lnSpc>
            </a:pPr>
            <a:r>
              <a:rPr lang="en-US" sz="5531" b="1" spc="49">
                <a:solidFill>
                  <a:srgbClr val="000000"/>
                </a:solidFill>
                <a:latin typeface="Amatic SC Bold"/>
                <a:ea typeface="Amatic SC Bold"/>
                <a:cs typeface="Amatic SC Bold"/>
                <a:sym typeface="Amatic SC Bold"/>
              </a:rPr>
              <a:t>10. ASSEMBLY SCRIPT</a:t>
            </a:r>
          </a:p>
        </p:txBody>
      </p:sp>
      <p:sp>
        <p:nvSpPr>
          <p:cNvPr id="10" name="TextBox 10"/>
          <p:cNvSpPr txBox="1"/>
          <p:nvPr/>
        </p:nvSpPr>
        <p:spPr>
          <a:xfrm>
            <a:off x="6105488" y="9096375"/>
            <a:ext cx="8040639" cy="667940"/>
          </a:xfrm>
          <a:prstGeom prst="rect">
            <a:avLst/>
          </a:prstGeom>
        </p:spPr>
        <p:txBody>
          <a:bodyPr wrap="square" lIns="0" tIns="0" rIns="0" bIns="0" rtlCol="0" anchor="t">
            <a:spAutoFit/>
          </a:bodyPr>
          <a:lstStyle/>
          <a:p>
            <a:pPr algn="ctr">
              <a:lnSpc>
                <a:spcPts val="5740"/>
              </a:lnSpc>
            </a:pPr>
            <a:r>
              <a:rPr lang="en-US" sz="4100" b="1" dirty="0">
                <a:solidFill>
                  <a:srgbClr val="E4002B"/>
                </a:solidFill>
                <a:latin typeface="Arial Bold"/>
                <a:ea typeface="Arial Bold"/>
                <a:cs typeface="Arial Bold"/>
                <a:sym typeface="Arial Bold"/>
                <a:hlinkClick r:id="rId14">
                  <a:extLst>
                    <a:ext uri="{A12FA001-AC4F-418D-AE19-62706E023703}">
                      <ahyp:hlinkClr xmlns:ahyp="http://schemas.microsoft.com/office/drawing/2018/hyperlinkcolor" val="tx"/>
                    </a:ext>
                  </a:extLst>
                </a:hlinkClick>
              </a:rPr>
              <a:t>View the assembly script</a:t>
            </a:r>
            <a:r>
              <a:rPr lang="en-US" sz="4100" b="1" dirty="0">
                <a:solidFill>
                  <a:srgbClr val="E4002B"/>
                </a:solidFill>
                <a:latin typeface="Arial Bold"/>
                <a:ea typeface="Arial Bold"/>
                <a:cs typeface="Arial Bold"/>
                <a:sym typeface="Arial Bold"/>
              </a:rPr>
              <a:t> </a:t>
            </a:r>
            <a:endParaRPr lang="en-US" sz="4100" b="1" dirty="0">
              <a:solidFill>
                <a:srgbClr val="E4002B"/>
              </a:solidFill>
              <a:latin typeface="Arial Bold"/>
              <a:ea typeface="Arial Bold"/>
              <a:cs typeface="Arial Bold"/>
            </a:endParaRPr>
          </a:p>
        </p:txBody>
      </p:sp>
      <p:sp>
        <p:nvSpPr>
          <p:cNvPr id="11" name="TextBox 11"/>
          <p:cNvSpPr txBox="1"/>
          <p:nvPr/>
        </p:nvSpPr>
        <p:spPr>
          <a:xfrm>
            <a:off x="3880777" y="407789"/>
            <a:ext cx="13103500" cy="6545061"/>
          </a:xfrm>
          <a:prstGeom prst="rect">
            <a:avLst/>
          </a:prstGeom>
        </p:spPr>
        <p:txBody>
          <a:bodyPr lIns="0" tIns="0" rIns="0" bIns="0" rtlCol="0" anchor="t">
            <a:spAutoFit/>
          </a:bodyPr>
          <a:lstStyle/>
          <a:p>
            <a:pPr algn="just">
              <a:lnSpc>
                <a:spcPts val="3920"/>
              </a:lnSpc>
            </a:pPr>
            <a:r>
              <a:rPr lang="en-US" sz="2800" dirty="0">
                <a:solidFill>
                  <a:srgbClr val="000000"/>
                </a:solidFill>
                <a:latin typeface="Arial"/>
                <a:ea typeface="Arial"/>
                <a:cs typeface="Arial"/>
                <a:sym typeface="Arial"/>
              </a:rPr>
              <a:t>For those wishing to </a:t>
            </a:r>
            <a:r>
              <a:rPr lang="en-US" sz="2800" dirty="0" err="1">
                <a:solidFill>
                  <a:srgbClr val="000000"/>
                </a:solidFill>
                <a:latin typeface="Arial"/>
                <a:ea typeface="Arial"/>
                <a:cs typeface="Arial"/>
                <a:sym typeface="Arial"/>
              </a:rPr>
              <a:t>utilise</a:t>
            </a:r>
            <a:r>
              <a:rPr lang="en-US" sz="2800" dirty="0">
                <a:solidFill>
                  <a:srgbClr val="000000"/>
                </a:solidFill>
                <a:latin typeface="Arial"/>
                <a:ea typeface="Arial"/>
                <a:cs typeface="Arial"/>
                <a:sym typeface="Arial"/>
              </a:rPr>
              <a:t> the pack in its entirety we have created a supporting assembly script to ensure your celebratory assembly is a success!</a:t>
            </a:r>
          </a:p>
          <a:p>
            <a:pPr algn="just">
              <a:lnSpc>
                <a:spcPts val="3920"/>
              </a:lnSpc>
            </a:pPr>
            <a:endParaRPr lang="en-US" sz="2800">
              <a:solidFill>
                <a:srgbClr val="000000"/>
              </a:solidFill>
              <a:latin typeface="Arial"/>
              <a:ea typeface="Arial"/>
              <a:cs typeface="Arial"/>
              <a:sym typeface="Arial"/>
            </a:endParaRPr>
          </a:p>
          <a:p>
            <a:pPr algn="just">
              <a:lnSpc>
                <a:spcPts val="3920"/>
              </a:lnSpc>
            </a:pPr>
            <a:r>
              <a:rPr lang="en-US" sz="2800" dirty="0">
                <a:solidFill>
                  <a:srgbClr val="000000"/>
                </a:solidFill>
                <a:latin typeface="Arial"/>
                <a:ea typeface="Arial"/>
                <a:cs typeface="Arial"/>
                <a:sym typeface="Arial"/>
              </a:rPr>
              <a:t>The aim of delivering the entire pack and producing an end of unit celebration is to help easily create enriching experiences for students and provide them with an opportunity to share their work with their friends, family or invited guests. </a:t>
            </a:r>
            <a:endParaRPr lang="en-US" sz="2800" dirty="0">
              <a:solidFill>
                <a:srgbClr val="000000"/>
              </a:solidFill>
              <a:latin typeface="Arial"/>
              <a:ea typeface="Arial"/>
              <a:cs typeface="Arial"/>
            </a:endParaRPr>
          </a:p>
          <a:p>
            <a:pPr algn="just">
              <a:lnSpc>
                <a:spcPts val="3920"/>
              </a:lnSpc>
            </a:pPr>
            <a:endParaRPr lang="en-US" sz="2800">
              <a:solidFill>
                <a:srgbClr val="000000"/>
              </a:solidFill>
              <a:latin typeface="Arial"/>
              <a:ea typeface="Arial"/>
              <a:cs typeface="Arial"/>
              <a:sym typeface="Arial"/>
            </a:endParaRPr>
          </a:p>
          <a:p>
            <a:pPr algn="just">
              <a:lnSpc>
                <a:spcPts val="3920"/>
              </a:lnSpc>
            </a:pPr>
            <a:r>
              <a:rPr lang="en-US" sz="2800" dirty="0">
                <a:solidFill>
                  <a:srgbClr val="000000"/>
                </a:solidFill>
                <a:latin typeface="Arial"/>
                <a:ea typeface="Arial"/>
                <a:cs typeface="Arial"/>
                <a:sym typeface="Arial"/>
              </a:rPr>
              <a:t>The below editable assembly script, Ballo Arthur Pita’s The Little Match Girl Film, this Special Edition Teaching Tips &amp; Tricks pack, and the educational resources created should provide you with everything you need to enrich students' cultural capital and generate creative experiences all from the comfort of your own classroom!</a:t>
            </a:r>
            <a:endParaRPr lang="en-US" sz="2800" dirty="0">
              <a:solidFill>
                <a:srgbClr val="000000"/>
              </a:solidFill>
              <a:latin typeface="Arial"/>
              <a:ea typeface="Arial"/>
              <a:cs typeface="Arial"/>
            </a:endParaRPr>
          </a:p>
          <a:p>
            <a:pPr algn="ctr">
              <a:lnSpc>
                <a:spcPts val="4759"/>
              </a:lnSpc>
            </a:pPr>
            <a:endParaRPr lang="en-US" sz="280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1" hidden="1">
            <a:extLst>
              <a:ext uri="{FF2B5EF4-FFF2-40B4-BE49-F238E27FC236}">
                <a16:creationId xmlns:a16="http://schemas.microsoft.com/office/drawing/2014/main" id="{97CF960C-D177-4433-B006-2BB31EE4CD97}"/>
              </a:ext>
            </a:extLst>
          </p:cNvPr>
          <p:cNvGraphicFramePr>
            <a:graphicFrameLocks noChangeAspect="1"/>
          </p:cNvGraphicFramePr>
          <p:nvPr>
            <p:custDataLst>
              <p:tags r:id="rId1"/>
            </p:custData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5" name="Object 1" hidden="1">
                        <a:extLst>
                          <a:ext uri="{FF2B5EF4-FFF2-40B4-BE49-F238E27FC236}">
                            <a16:creationId xmlns:a16="http://schemas.microsoft.com/office/drawing/2014/main" id="{97CF960C-D177-4433-B006-2BB31EE4CD97}"/>
                          </a:ext>
                        </a:extLst>
                      </p:cNvPr>
                      <p:cNvPicPr/>
                      <p:nvPr/>
                    </p:nvPicPr>
                    <p:blipFill>
                      <a:blip r:embed="rId5"/>
                      <a:stretch>
                        <a:fillRect/>
                      </a:stretch>
                    </p:blipFill>
                    <p:spPr>
                      <a:xfrm>
                        <a:off x="2382" y="2382"/>
                        <a:ext cx="2382" cy="2382"/>
                      </a:xfrm>
                      <a:prstGeom prst="rect">
                        <a:avLst/>
                      </a:prstGeom>
                    </p:spPr>
                  </p:pic>
                </p:oleObj>
              </mc:Fallback>
            </mc:AlternateContent>
          </a:graphicData>
        </a:graphic>
      </p:graphicFrame>
      <p:pic>
        <p:nvPicPr>
          <p:cNvPr id="8" name="Picture 7" descr="A black text on a black background&#10;&#10;Description automatically generated">
            <a:extLst>
              <a:ext uri="{FF2B5EF4-FFF2-40B4-BE49-F238E27FC236}">
                <a16:creationId xmlns:a16="http://schemas.microsoft.com/office/drawing/2014/main" id="{7C3B4D87-DDAD-691B-2FD0-4672A7A51669}"/>
              </a:ext>
            </a:extLst>
          </p:cNvPr>
          <p:cNvPicPr>
            <a:picLocks noChangeAspect="1"/>
          </p:cNvPicPr>
          <p:nvPr/>
        </p:nvPicPr>
        <p:blipFill>
          <a:blip r:embed="rId6"/>
          <a:stretch>
            <a:fillRect/>
          </a:stretch>
        </p:blipFill>
        <p:spPr>
          <a:xfrm>
            <a:off x="10303217" y="4342554"/>
            <a:ext cx="2571869" cy="1587420"/>
          </a:xfrm>
          <a:prstGeom prst="rect">
            <a:avLst/>
          </a:prstGeom>
        </p:spPr>
      </p:pic>
    </p:spTree>
    <p:extLst>
      <p:ext uri="{BB962C8B-B14F-4D97-AF65-F5344CB8AC3E}">
        <p14:creationId xmlns:p14="http://schemas.microsoft.com/office/powerpoint/2010/main" val="3269752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3615" y="208312"/>
            <a:ext cx="4357443" cy="4145017"/>
          </a:xfrm>
          <a:custGeom>
            <a:avLst/>
            <a:gdLst/>
            <a:ahLst/>
            <a:cxnLst/>
            <a:rect l="l" t="t" r="r" b="b"/>
            <a:pathLst>
              <a:path w="4357443" h="4145017">
                <a:moveTo>
                  <a:pt x="0" y="0"/>
                </a:moveTo>
                <a:lnTo>
                  <a:pt x="4357443" y="0"/>
                </a:lnTo>
                <a:lnTo>
                  <a:pt x="4357443" y="4145018"/>
                </a:lnTo>
                <a:lnTo>
                  <a:pt x="0" y="414501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rnd">
            <a:noFill/>
            <a:prstDash val="solid"/>
            <a:round/>
          </a:ln>
        </p:spPr>
        <p:txBody>
          <a:bodyPr/>
          <a:lstStyle/>
          <a:p>
            <a:endParaRPr lang="en-GB"/>
          </a:p>
        </p:txBody>
      </p:sp>
      <p:sp>
        <p:nvSpPr>
          <p:cNvPr id="3" name="Freeform 3"/>
          <p:cNvSpPr/>
          <p:nvPr/>
        </p:nvSpPr>
        <p:spPr>
          <a:xfrm rot="19778656">
            <a:off x="15882609" y="8593120"/>
            <a:ext cx="3660940" cy="2553506"/>
          </a:xfrm>
          <a:custGeom>
            <a:avLst/>
            <a:gdLst/>
            <a:ahLst/>
            <a:cxnLst/>
            <a:rect l="l" t="t" r="r" b="b"/>
            <a:pathLst>
              <a:path w="3660940" h="2553506">
                <a:moveTo>
                  <a:pt x="0" y="0"/>
                </a:moveTo>
                <a:lnTo>
                  <a:pt x="3660940" y="0"/>
                </a:lnTo>
                <a:lnTo>
                  <a:pt x="3660940" y="2553506"/>
                </a:lnTo>
                <a:lnTo>
                  <a:pt x="0" y="255350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5" name="Freeform 5"/>
          <p:cNvSpPr/>
          <p:nvPr/>
        </p:nvSpPr>
        <p:spPr>
          <a:xfrm>
            <a:off x="17385800" y="1274814"/>
            <a:ext cx="1966743" cy="2012013"/>
          </a:xfrm>
          <a:custGeom>
            <a:avLst/>
            <a:gdLst/>
            <a:ahLst/>
            <a:cxnLst/>
            <a:rect l="l" t="t" r="r" b="b"/>
            <a:pathLst>
              <a:path w="1966743" h="2012013">
                <a:moveTo>
                  <a:pt x="0" y="0"/>
                </a:moveTo>
                <a:lnTo>
                  <a:pt x="1966742" y="0"/>
                </a:lnTo>
                <a:lnTo>
                  <a:pt x="1966742" y="2012013"/>
                </a:lnTo>
                <a:lnTo>
                  <a:pt x="0" y="201201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6" name="Freeform 6"/>
          <p:cNvSpPr/>
          <p:nvPr/>
        </p:nvSpPr>
        <p:spPr>
          <a:xfrm>
            <a:off x="14781178" y="8265564"/>
            <a:ext cx="2203098" cy="2448236"/>
          </a:xfrm>
          <a:custGeom>
            <a:avLst/>
            <a:gdLst/>
            <a:ahLst/>
            <a:cxnLst/>
            <a:rect l="l" t="t" r="r" b="b"/>
            <a:pathLst>
              <a:path w="2203098" h="2448236">
                <a:moveTo>
                  <a:pt x="0" y="0"/>
                </a:moveTo>
                <a:lnTo>
                  <a:pt x="2203098" y="0"/>
                </a:lnTo>
                <a:lnTo>
                  <a:pt x="2203098" y="2448235"/>
                </a:lnTo>
                <a:lnTo>
                  <a:pt x="0" y="24482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TextBox 7"/>
          <p:cNvSpPr txBox="1"/>
          <p:nvPr/>
        </p:nvSpPr>
        <p:spPr>
          <a:xfrm>
            <a:off x="8540887" y="1988984"/>
            <a:ext cx="8054877" cy="5073377"/>
          </a:xfrm>
          <a:prstGeom prst="rect">
            <a:avLst/>
          </a:prstGeom>
        </p:spPr>
        <p:txBody>
          <a:bodyPr lIns="0" tIns="0" rIns="0" bIns="0" rtlCol="0" anchor="t">
            <a:spAutoFit/>
          </a:bodyPr>
          <a:lstStyle/>
          <a:p>
            <a:pPr algn="just">
              <a:lnSpc>
                <a:spcPts val="4993"/>
              </a:lnSpc>
            </a:pPr>
            <a:r>
              <a:rPr lang="en-US" sz="3550" dirty="0">
                <a:solidFill>
                  <a:srgbClr val="E4002B"/>
                </a:solidFill>
                <a:latin typeface="Arial"/>
                <a:ea typeface="Arial"/>
                <a:cs typeface="Arial"/>
                <a:sym typeface="Arial"/>
              </a:rPr>
              <a:t>Page 3.</a:t>
            </a:r>
            <a:r>
              <a:rPr lang="en-US" sz="3550" dirty="0">
                <a:solidFill>
                  <a:srgbClr val="FF3131"/>
                </a:solidFill>
                <a:latin typeface="Arial"/>
                <a:ea typeface="Arial"/>
                <a:cs typeface="Arial"/>
                <a:sym typeface="Arial"/>
              </a:rPr>
              <a:t> </a:t>
            </a:r>
            <a:r>
              <a:rPr lang="en-US" sz="3550" dirty="0">
                <a:solidFill>
                  <a:srgbClr val="000000"/>
                </a:solidFill>
                <a:latin typeface="Arial"/>
                <a:ea typeface="Arial"/>
                <a:cs typeface="Arial"/>
                <a:sym typeface="Arial"/>
              </a:rPr>
              <a:t>Suggested delivery order</a:t>
            </a:r>
            <a:endParaRPr lang="en-US" sz="3550" dirty="0">
              <a:solidFill>
                <a:srgbClr val="000000"/>
              </a:solidFill>
              <a:latin typeface="Arial"/>
              <a:ea typeface="Arial"/>
              <a:cs typeface="Arial"/>
            </a:endParaRPr>
          </a:p>
          <a:p>
            <a:pPr algn="just">
              <a:lnSpc>
                <a:spcPts val="4993"/>
              </a:lnSpc>
            </a:pPr>
            <a:r>
              <a:rPr lang="en-US" sz="3550">
                <a:solidFill>
                  <a:srgbClr val="E4002B"/>
                </a:solidFill>
                <a:latin typeface="Arial"/>
                <a:ea typeface="Arial"/>
                <a:cs typeface="Arial"/>
                <a:sym typeface="Arial"/>
              </a:rPr>
              <a:t>Page 4.</a:t>
            </a:r>
            <a:r>
              <a:rPr lang="en-US" sz="3550">
                <a:solidFill>
                  <a:srgbClr val="FF3131"/>
                </a:solidFill>
                <a:latin typeface="Arial"/>
                <a:ea typeface="Arial"/>
                <a:cs typeface="Arial"/>
                <a:sym typeface="Arial"/>
              </a:rPr>
              <a:t> </a:t>
            </a:r>
            <a:r>
              <a:rPr lang="en-US" sz="3550">
                <a:solidFill>
                  <a:srgbClr val="000000"/>
                </a:solidFill>
                <a:latin typeface="Arial"/>
                <a:ea typeface="Arial"/>
                <a:cs typeface="Arial"/>
                <a:sym typeface="Arial"/>
              </a:rPr>
              <a:t>Facts and questions</a:t>
            </a:r>
            <a:endParaRPr lang="en-US" sz="3550">
              <a:solidFill>
                <a:srgbClr val="000000"/>
              </a:solidFill>
              <a:latin typeface="Arial"/>
              <a:ea typeface="Arial"/>
              <a:cs typeface="Arial"/>
            </a:endParaRPr>
          </a:p>
          <a:p>
            <a:pPr algn="just">
              <a:lnSpc>
                <a:spcPts val="4993"/>
              </a:lnSpc>
            </a:pPr>
            <a:r>
              <a:rPr lang="en-US" sz="3550">
                <a:solidFill>
                  <a:srgbClr val="E4002B"/>
                </a:solidFill>
                <a:latin typeface="Arial"/>
                <a:ea typeface="Arial"/>
                <a:cs typeface="Arial"/>
                <a:sym typeface="Arial"/>
              </a:rPr>
              <a:t>Page 5.</a:t>
            </a:r>
            <a:r>
              <a:rPr lang="en-US" sz="3550">
                <a:solidFill>
                  <a:srgbClr val="000000"/>
                </a:solidFill>
                <a:latin typeface="Arial"/>
                <a:ea typeface="Arial"/>
                <a:cs typeface="Arial"/>
                <a:sym typeface="Arial"/>
              </a:rPr>
              <a:t> Special edition dance lesson</a:t>
            </a:r>
            <a:endParaRPr lang="en-US" sz="3550">
              <a:solidFill>
                <a:srgbClr val="000000"/>
              </a:solidFill>
              <a:latin typeface="Arial"/>
              <a:ea typeface="Arial"/>
              <a:cs typeface="Arial"/>
            </a:endParaRPr>
          </a:p>
          <a:p>
            <a:pPr algn="just">
              <a:lnSpc>
                <a:spcPts val="4993"/>
              </a:lnSpc>
            </a:pPr>
            <a:r>
              <a:rPr lang="en-US" sz="3550">
                <a:solidFill>
                  <a:srgbClr val="E4002B"/>
                </a:solidFill>
                <a:latin typeface="Arial"/>
                <a:cs typeface="Arial"/>
                <a:sym typeface="Arial"/>
              </a:rPr>
              <a:t>Page 6.</a:t>
            </a:r>
            <a:r>
              <a:rPr lang="en-US" sz="3550">
                <a:solidFill>
                  <a:srgbClr val="FF3131"/>
                </a:solidFill>
                <a:latin typeface="Arial"/>
                <a:ea typeface="Arial"/>
                <a:cs typeface="Arial"/>
                <a:sym typeface="Arial"/>
              </a:rPr>
              <a:t> </a:t>
            </a:r>
            <a:r>
              <a:rPr lang="en-US" sz="3550">
                <a:solidFill>
                  <a:srgbClr val="000000"/>
                </a:solidFill>
                <a:latin typeface="Arial"/>
                <a:ea typeface="Arial"/>
                <a:cs typeface="Arial"/>
                <a:sym typeface="Arial"/>
              </a:rPr>
              <a:t>Dance lesson tips and tricks</a:t>
            </a:r>
            <a:endParaRPr lang="en-US" sz="3550">
              <a:solidFill>
                <a:srgbClr val="000000"/>
              </a:solidFill>
              <a:latin typeface="Arial"/>
              <a:ea typeface="Arial"/>
              <a:cs typeface="Arial"/>
            </a:endParaRPr>
          </a:p>
          <a:p>
            <a:pPr algn="just">
              <a:lnSpc>
                <a:spcPts val="4993"/>
              </a:lnSpc>
            </a:pPr>
            <a:r>
              <a:rPr lang="en-US" sz="3550">
                <a:solidFill>
                  <a:srgbClr val="E4002B"/>
                </a:solidFill>
                <a:latin typeface="Arial"/>
                <a:cs typeface="Arial"/>
                <a:sym typeface="Arial"/>
              </a:rPr>
              <a:t>Page 7. </a:t>
            </a:r>
            <a:r>
              <a:rPr lang="en-US" sz="3550">
                <a:solidFill>
                  <a:srgbClr val="000000"/>
                </a:solidFill>
                <a:latin typeface="Arial"/>
                <a:ea typeface="Arial"/>
                <a:cs typeface="Arial"/>
                <a:sym typeface="Arial"/>
              </a:rPr>
              <a:t>Themed music suggestions</a:t>
            </a:r>
            <a:endParaRPr lang="en-US" sz="3550">
              <a:solidFill>
                <a:srgbClr val="000000"/>
              </a:solidFill>
              <a:latin typeface="Arial"/>
              <a:ea typeface="Arial"/>
              <a:cs typeface="Arial"/>
            </a:endParaRPr>
          </a:p>
          <a:p>
            <a:pPr algn="just">
              <a:lnSpc>
                <a:spcPts val="4993"/>
              </a:lnSpc>
            </a:pPr>
            <a:r>
              <a:rPr lang="en-US" sz="3550">
                <a:solidFill>
                  <a:srgbClr val="E4002B"/>
                </a:solidFill>
                <a:latin typeface="Arial"/>
                <a:cs typeface="Arial"/>
                <a:sym typeface="Arial"/>
              </a:rPr>
              <a:t>Page 8.</a:t>
            </a:r>
            <a:r>
              <a:rPr lang="en-US" sz="3550">
                <a:solidFill>
                  <a:srgbClr val="000000"/>
                </a:solidFill>
                <a:latin typeface="Arial"/>
                <a:ea typeface="Arial"/>
                <a:cs typeface="Arial"/>
                <a:sym typeface="Arial"/>
              </a:rPr>
              <a:t> Literacy tips and tricks</a:t>
            </a:r>
            <a:endParaRPr lang="en-US" sz="3550">
              <a:solidFill>
                <a:srgbClr val="000000"/>
              </a:solidFill>
              <a:latin typeface="Arial"/>
              <a:ea typeface="Arial"/>
              <a:cs typeface="Arial"/>
            </a:endParaRPr>
          </a:p>
          <a:p>
            <a:pPr algn="just">
              <a:lnSpc>
                <a:spcPts val="4993"/>
              </a:lnSpc>
            </a:pPr>
            <a:r>
              <a:rPr lang="en-US" sz="3550">
                <a:solidFill>
                  <a:srgbClr val="E4002B"/>
                </a:solidFill>
                <a:latin typeface="Arial"/>
                <a:cs typeface="Arial"/>
                <a:sym typeface="Arial"/>
              </a:rPr>
              <a:t>Page 9. </a:t>
            </a:r>
            <a:r>
              <a:rPr lang="en-US" sz="3550">
                <a:solidFill>
                  <a:srgbClr val="000000"/>
                </a:solidFill>
                <a:latin typeface="Arial"/>
                <a:ea typeface="Arial"/>
                <a:cs typeface="Arial"/>
                <a:sym typeface="Arial"/>
              </a:rPr>
              <a:t>Visual Art tips and tricks</a:t>
            </a:r>
            <a:endParaRPr lang="en-US" sz="3550">
              <a:solidFill>
                <a:srgbClr val="000000"/>
              </a:solidFill>
              <a:latin typeface="Arial"/>
              <a:ea typeface="Arial"/>
              <a:cs typeface="Arial"/>
            </a:endParaRPr>
          </a:p>
          <a:p>
            <a:pPr algn="just">
              <a:lnSpc>
                <a:spcPts val="4993"/>
              </a:lnSpc>
            </a:pPr>
            <a:r>
              <a:rPr lang="en-US" sz="3550">
                <a:solidFill>
                  <a:srgbClr val="E4002B"/>
                </a:solidFill>
                <a:latin typeface="Arial"/>
                <a:cs typeface="Arial"/>
                <a:sym typeface="Arial"/>
              </a:rPr>
              <a:t>Page 10. </a:t>
            </a:r>
            <a:r>
              <a:rPr lang="en-US" sz="3550">
                <a:solidFill>
                  <a:srgbClr val="000000"/>
                </a:solidFill>
                <a:latin typeface="Arial"/>
                <a:ea typeface="Arial"/>
                <a:cs typeface="Arial"/>
                <a:sym typeface="Arial"/>
              </a:rPr>
              <a:t>Assembly script</a:t>
            </a:r>
            <a:endParaRPr lang="en-US" sz="3550">
              <a:solidFill>
                <a:srgbClr val="000000"/>
              </a:solidFill>
              <a:latin typeface="Arial"/>
              <a:ea typeface="Arial"/>
              <a:cs typeface="Arial"/>
            </a:endParaRPr>
          </a:p>
        </p:txBody>
      </p:sp>
      <p:grpSp>
        <p:nvGrpSpPr>
          <p:cNvPr id="8" name="Group 8"/>
          <p:cNvGrpSpPr>
            <a:grpSpLocks noChangeAspect="1"/>
          </p:cNvGrpSpPr>
          <p:nvPr/>
        </p:nvGrpSpPr>
        <p:grpSpPr>
          <a:xfrm>
            <a:off x="-754496" y="4604397"/>
            <a:ext cx="9053916" cy="6477403"/>
            <a:chOff x="0" y="0"/>
            <a:chExt cx="4584192" cy="3279648"/>
          </a:xfrm>
        </p:grpSpPr>
        <p:sp>
          <p:nvSpPr>
            <p:cNvPr id="9" name="Freeform 9"/>
            <p:cNvSpPr/>
            <p:nvPr/>
          </p:nvSpPr>
          <p:spPr>
            <a:xfrm>
              <a:off x="0" y="0"/>
              <a:ext cx="4584192" cy="3279648"/>
            </a:xfrm>
            <a:custGeom>
              <a:avLst/>
              <a:gdLst/>
              <a:ahLst/>
              <a:cxnLst/>
              <a:rect l="l" t="t" r="r" b="b"/>
              <a:pathLst>
                <a:path w="4584192" h="3279648">
                  <a:moveTo>
                    <a:pt x="4584192" y="3279648"/>
                  </a:moveTo>
                  <a:lnTo>
                    <a:pt x="0" y="3279648"/>
                  </a:lnTo>
                  <a:lnTo>
                    <a:pt x="0" y="0"/>
                  </a:lnTo>
                  <a:lnTo>
                    <a:pt x="4584192" y="0"/>
                  </a:lnTo>
                  <a:lnTo>
                    <a:pt x="4584192" y="3279648"/>
                  </a:lnTo>
                  <a:close/>
                </a:path>
              </a:pathLst>
            </a:custGeom>
            <a:blipFill>
              <a:blip r:embed="rId10"/>
              <a:stretch>
                <a:fillRect l="-29" r="-29"/>
              </a:stretch>
            </a:blipFill>
          </p:spPr>
          <p:txBody>
            <a:bodyPr/>
            <a:lstStyle/>
            <a:p>
              <a:endParaRPr lang="en-GB"/>
            </a:p>
          </p:txBody>
        </p:sp>
        <p:sp>
          <p:nvSpPr>
            <p:cNvPr id="10" name="Freeform 10"/>
            <p:cNvSpPr/>
            <p:nvPr/>
          </p:nvSpPr>
          <p:spPr>
            <a:xfrm>
              <a:off x="63980" y="23119"/>
              <a:ext cx="4450362" cy="3189732"/>
            </a:xfrm>
            <a:custGeom>
              <a:avLst/>
              <a:gdLst/>
              <a:ahLst/>
              <a:cxnLst/>
              <a:rect l="l" t="t" r="r" b="b"/>
              <a:pathLst>
                <a:path w="4450362" h="3189732">
                  <a:moveTo>
                    <a:pt x="1683722" y="191573"/>
                  </a:moveTo>
                  <a:cubicBezTo>
                    <a:pt x="1630586" y="213467"/>
                    <a:pt x="1578238" y="237063"/>
                    <a:pt x="1526818" y="262011"/>
                  </a:cubicBezTo>
                  <a:cubicBezTo>
                    <a:pt x="1354653" y="345546"/>
                    <a:pt x="1184946" y="404118"/>
                    <a:pt x="990617" y="383530"/>
                  </a:cubicBezTo>
                  <a:cubicBezTo>
                    <a:pt x="739285" y="356903"/>
                    <a:pt x="448733" y="330008"/>
                    <a:pt x="269970" y="508681"/>
                  </a:cubicBezTo>
                  <a:cubicBezTo>
                    <a:pt x="138854" y="639732"/>
                    <a:pt x="113725" y="844052"/>
                    <a:pt x="132070" y="1028527"/>
                  </a:cubicBezTo>
                  <a:cubicBezTo>
                    <a:pt x="150414" y="1213003"/>
                    <a:pt x="204488" y="1394155"/>
                    <a:pt x="202568" y="1579531"/>
                  </a:cubicBezTo>
                  <a:cubicBezTo>
                    <a:pt x="200122" y="1815750"/>
                    <a:pt x="107385" y="2040354"/>
                    <a:pt x="55443" y="2270805"/>
                  </a:cubicBezTo>
                  <a:cubicBezTo>
                    <a:pt x="3500" y="2501255"/>
                    <a:pt x="0" y="2765828"/>
                    <a:pt x="150410" y="2947981"/>
                  </a:cubicBezTo>
                  <a:cubicBezTo>
                    <a:pt x="350030" y="3189732"/>
                    <a:pt x="727375" y="3179629"/>
                    <a:pt x="1023317" y="3076166"/>
                  </a:cubicBezTo>
                  <a:cubicBezTo>
                    <a:pt x="1319260" y="2972702"/>
                    <a:pt x="1596862" y="2797070"/>
                    <a:pt x="1909477" y="2773458"/>
                  </a:cubicBezTo>
                  <a:cubicBezTo>
                    <a:pt x="2389121" y="2737229"/>
                    <a:pt x="2833277" y="3066330"/>
                    <a:pt x="3314271" y="3062191"/>
                  </a:cubicBezTo>
                  <a:cubicBezTo>
                    <a:pt x="3922471" y="3056959"/>
                    <a:pt x="4427849" y="2465033"/>
                    <a:pt x="4439106" y="1856885"/>
                  </a:cubicBezTo>
                  <a:cubicBezTo>
                    <a:pt x="4450362" y="1248737"/>
                    <a:pt x="4043930" y="682399"/>
                    <a:pt x="3510131" y="390850"/>
                  </a:cubicBezTo>
                  <a:cubicBezTo>
                    <a:pt x="3230877" y="238328"/>
                    <a:pt x="2942566" y="89503"/>
                    <a:pt x="2623518" y="44904"/>
                  </a:cubicBezTo>
                  <a:cubicBezTo>
                    <a:pt x="2302293" y="0"/>
                    <a:pt x="1980719" y="69200"/>
                    <a:pt x="1683722" y="191573"/>
                  </a:cubicBezTo>
                  <a:close/>
                </a:path>
              </a:pathLst>
            </a:custGeom>
            <a:blipFill>
              <a:blip r:embed="rId11"/>
              <a:stretch>
                <a:fillRect l="-11837" r="-13526"/>
              </a:stretch>
            </a:blipFill>
          </p:spPr>
          <p:txBody>
            <a:bodyPr/>
            <a:lstStyle/>
            <a:p>
              <a:endParaRPr lang="en-GB"/>
            </a:p>
          </p:txBody>
        </p:sp>
      </p:grpSp>
      <p:sp>
        <p:nvSpPr>
          <p:cNvPr id="11" name="TextBox 11"/>
          <p:cNvSpPr txBox="1"/>
          <p:nvPr/>
        </p:nvSpPr>
        <p:spPr>
          <a:xfrm>
            <a:off x="884040" y="2054362"/>
            <a:ext cx="3036593" cy="643417"/>
          </a:xfrm>
          <a:prstGeom prst="rect">
            <a:avLst/>
          </a:prstGeom>
        </p:spPr>
        <p:txBody>
          <a:bodyPr lIns="0" tIns="0" rIns="0" bIns="0" rtlCol="0" anchor="t">
            <a:spAutoFit/>
          </a:bodyPr>
          <a:lstStyle/>
          <a:p>
            <a:pPr marL="0" lvl="1" indent="0" algn="ctr">
              <a:lnSpc>
                <a:spcPts val="4646"/>
              </a:lnSpc>
            </a:pPr>
            <a:r>
              <a:rPr lang="en-US" sz="5531" b="1" spc="49">
                <a:solidFill>
                  <a:srgbClr val="000000"/>
                </a:solidFill>
                <a:latin typeface="Amatic SC Bold"/>
                <a:ea typeface="Amatic SC Bold"/>
                <a:cs typeface="Amatic SC Bold"/>
                <a:sym typeface="Amatic SC Bold"/>
              </a:rPr>
              <a:t>CONTENTS</a:t>
            </a:r>
          </a:p>
        </p:txBody>
      </p:sp>
      <p:sp>
        <p:nvSpPr>
          <p:cNvPr id="12" name="Freeform 12"/>
          <p:cNvSpPr/>
          <p:nvPr/>
        </p:nvSpPr>
        <p:spPr>
          <a:xfrm>
            <a:off x="15882727" y="-1833979"/>
            <a:ext cx="3878199" cy="41148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GB"/>
          </a:p>
        </p:txBody>
      </p:sp>
      <p:sp>
        <p:nvSpPr>
          <p:cNvPr id="13" name="Freeform 13"/>
          <p:cNvSpPr/>
          <p:nvPr/>
        </p:nvSpPr>
        <p:spPr>
          <a:xfrm>
            <a:off x="15134608" y="563371"/>
            <a:ext cx="929347" cy="1154468"/>
          </a:xfrm>
          <a:custGeom>
            <a:avLst/>
            <a:gdLst/>
            <a:ahLst/>
            <a:cxnLst/>
            <a:rect l="l" t="t" r="r" b="b"/>
            <a:pathLst>
              <a:path w="929347" h="1154468">
                <a:moveTo>
                  <a:pt x="0" y="0"/>
                </a:moveTo>
                <a:lnTo>
                  <a:pt x="929347" y="0"/>
                </a:lnTo>
                <a:lnTo>
                  <a:pt x="929347" y="1154468"/>
                </a:lnTo>
                <a:lnTo>
                  <a:pt x="0" y="1154468"/>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GB"/>
          </a:p>
        </p:txBody>
      </p:sp>
      <p:sp>
        <p:nvSpPr>
          <p:cNvPr id="15" name="Freeform 4">
            <a:extLst>
              <a:ext uri="{FF2B5EF4-FFF2-40B4-BE49-F238E27FC236}">
                <a16:creationId xmlns:a16="http://schemas.microsoft.com/office/drawing/2014/main" id="{6AD0E30A-B0B5-DC51-43C9-231CE2A5071B}"/>
              </a:ext>
            </a:extLst>
          </p:cNvPr>
          <p:cNvSpPr/>
          <p:nvPr/>
        </p:nvSpPr>
        <p:spPr>
          <a:xfrm rot="2127156">
            <a:off x="17127941" y="6858862"/>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3615" y="208312"/>
            <a:ext cx="3751733" cy="3568836"/>
          </a:xfrm>
          <a:custGeom>
            <a:avLst/>
            <a:gdLst/>
            <a:ahLst/>
            <a:cxnLst/>
            <a:rect l="l" t="t" r="r" b="b"/>
            <a:pathLst>
              <a:path w="3751733" h="3568836">
                <a:moveTo>
                  <a:pt x="0" y="0"/>
                </a:moveTo>
                <a:lnTo>
                  <a:pt x="3751733" y="0"/>
                </a:lnTo>
                <a:lnTo>
                  <a:pt x="3751733" y="3568836"/>
                </a:lnTo>
                <a:lnTo>
                  <a:pt x="0" y="356883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rnd">
            <a:noFill/>
            <a:prstDash val="solid"/>
            <a:round/>
          </a:ln>
        </p:spPr>
        <p:txBody>
          <a:bodyPr/>
          <a:lstStyle/>
          <a:p>
            <a:endParaRPr lang="en-GB"/>
          </a:p>
        </p:txBody>
      </p:sp>
      <p:sp>
        <p:nvSpPr>
          <p:cNvPr id="3" name="Freeform 3"/>
          <p:cNvSpPr/>
          <p:nvPr/>
        </p:nvSpPr>
        <p:spPr>
          <a:xfrm rot="-1821344">
            <a:off x="15882609" y="8593120"/>
            <a:ext cx="3660940" cy="2553506"/>
          </a:xfrm>
          <a:custGeom>
            <a:avLst/>
            <a:gdLst/>
            <a:ahLst/>
            <a:cxnLst/>
            <a:rect l="l" t="t" r="r" b="b"/>
            <a:pathLst>
              <a:path w="3660940" h="2553506">
                <a:moveTo>
                  <a:pt x="0" y="0"/>
                </a:moveTo>
                <a:lnTo>
                  <a:pt x="3660940" y="0"/>
                </a:lnTo>
                <a:lnTo>
                  <a:pt x="3660940" y="2553506"/>
                </a:lnTo>
                <a:lnTo>
                  <a:pt x="0" y="255350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4" name="Freeform 4"/>
          <p:cNvSpPr/>
          <p:nvPr/>
        </p:nvSpPr>
        <p:spPr>
          <a:xfrm rot="2127156">
            <a:off x="17127941" y="6858862"/>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lIns="91440" tIns="45720" rIns="91440" bIns="45720" anchor="t"/>
          <a:lstStyle/>
          <a:p>
            <a:endParaRPr lang="en-GB" dirty="0">
              <a:solidFill>
                <a:srgbClr val="E4002B"/>
              </a:solidFill>
              <a:ea typeface="Calibri"/>
              <a:cs typeface="Calibri"/>
            </a:endParaRPr>
          </a:p>
        </p:txBody>
      </p:sp>
      <p:sp>
        <p:nvSpPr>
          <p:cNvPr id="5" name="Freeform 5"/>
          <p:cNvSpPr/>
          <p:nvPr/>
        </p:nvSpPr>
        <p:spPr>
          <a:xfrm>
            <a:off x="17385800" y="1770088"/>
            <a:ext cx="1966743" cy="2012013"/>
          </a:xfrm>
          <a:custGeom>
            <a:avLst/>
            <a:gdLst/>
            <a:ahLst/>
            <a:cxnLst/>
            <a:rect l="l" t="t" r="r" b="b"/>
            <a:pathLst>
              <a:path w="1966743" h="2012013">
                <a:moveTo>
                  <a:pt x="0" y="0"/>
                </a:moveTo>
                <a:lnTo>
                  <a:pt x="1966742" y="0"/>
                </a:lnTo>
                <a:lnTo>
                  <a:pt x="1966742" y="2012013"/>
                </a:lnTo>
                <a:lnTo>
                  <a:pt x="0" y="201201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6" name="Freeform 6"/>
          <p:cNvSpPr/>
          <p:nvPr/>
        </p:nvSpPr>
        <p:spPr>
          <a:xfrm>
            <a:off x="14781178" y="8265564"/>
            <a:ext cx="2203098" cy="2448236"/>
          </a:xfrm>
          <a:custGeom>
            <a:avLst/>
            <a:gdLst/>
            <a:ahLst/>
            <a:cxnLst/>
            <a:rect l="l" t="t" r="r" b="b"/>
            <a:pathLst>
              <a:path w="2203098" h="2448236">
                <a:moveTo>
                  <a:pt x="0" y="0"/>
                </a:moveTo>
                <a:lnTo>
                  <a:pt x="2203098" y="0"/>
                </a:lnTo>
                <a:lnTo>
                  <a:pt x="2203098" y="2448235"/>
                </a:lnTo>
                <a:lnTo>
                  <a:pt x="0" y="24482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TextBox 7"/>
          <p:cNvSpPr txBox="1"/>
          <p:nvPr/>
        </p:nvSpPr>
        <p:spPr>
          <a:xfrm>
            <a:off x="3975348" y="1795358"/>
            <a:ext cx="9684618" cy="6047740"/>
          </a:xfrm>
          <a:prstGeom prst="rect">
            <a:avLst/>
          </a:prstGeom>
        </p:spPr>
        <p:txBody>
          <a:bodyPr lIns="0" tIns="0" rIns="0" bIns="0" rtlCol="0" anchor="t">
            <a:spAutoFit/>
          </a:bodyPr>
          <a:lstStyle/>
          <a:p>
            <a:pPr marL="733425" lvl="1" indent="-367030" algn="just">
              <a:lnSpc>
                <a:spcPts val="4759"/>
              </a:lnSpc>
              <a:buAutoNum type="arabicPeriod"/>
            </a:pPr>
            <a:r>
              <a:rPr lang="en-US" sz="3350">
                <a:solidFill>
                  <a:srgbClr val="000000"/>
                </a:solidFill>
                <a:latin typeface="Arial"/>
                <a:ea typeface="Arial"/>
                <a:cs typeface="Arial"/>
                <a:sym typeface="Arial"/>
              </a:rPr>
              <a:t>Pre- Delivery Lesson </a:t>
            </a:r>
            <a:r>
              <a:rPr lang="en-US" sz="3350">
                <a:solidFill>
                  <a:srgbClr val="E4002B"/>
                </a:solidFill>
                <a:latin typeface="Arial"/>
                <a:ea typeface="Arial"/>
                <a:cs typeface="Arial"/>
                <a:sym typeface="Arial"/>
              </a:rPr>
              <a:t>(optional lesson)</a:t>
            </a:r>
            <a:endParaRPr lang="en-US" sz="3350">
              <a:solidFill>
                <a:srgbClr val="E4002B"/>
              </a:solidFill>
            </a:endParaRPr>
          </a:p>
          <a:p>
            <a:pPr marL="733425" lvl="1" indent="-367030" algn="just">
              <a:lnSpc>
                <a:spcPts val="4759"/>
              </a:lnSpc>
              <a:buAutoNum type="arabicPeriod"/>
            </a:pPr>
            <a:r>
              <a:rPr lang="en-US" sz="3350">
                <a:solidFill>
                  <a:srgbClr val="000000"/>
                </a:solidFill>
                <a:latin typeface="Arial"/>
                <a:ea typeface="Arial"/>
                <a:cs typeface="Arial"/>
                <a:sym typeface="Arial"/>
              </a:rPr>
              <a:t>Lesson One – Dance </a:t>
            </a:r>
            <a:r>
              <a:rPr lang="en-US" sz="3350">
                <a:solidFill>
                  <a:srgbClr val="E4002B"/>
                </a:solidFill>
                <a:latin typeface="Arial"/>
                <a:ea typeface="Arial"/>
                <a:cs typeface="Arial"/>
                <a:sym typeface="Arial"/>
              </a:rPr>
              <a:t>(option to mix cohorts)</a:t>
            </a:r>
            <a:endParaRPr lang="en-US" sz="3350">
              <a:solidFill>
                <a:srgbClr val="E4002B"/>
              </a:solidFill>
              <a:latin typeface="Arial"/>
              <a:ea typeface="Arial"/>
              <a:cs typeface="Arial"/>
            </a:endParaRPr>
          </a:p>
          <a:p>
            <a:pPr marL="733425" lvl="1" indent="-367030" algn="just">
              <a:lnSpc>
                <a:spcPts val="4759"/>
              </a:lnSpc>
              <a:buAutoNum type="arabicPeriod"/>
            </a:pPr>
            <a:r>
              <a:rPr lang="en-US" sz="3399">
                <a:solidFill>
                  <a:srgbClr val="000000"/>
                </a:solidFill>
                <a:latin typeface="Arial"/>
                <a:ea typeface="Arial"/>
                <a:cs typeface="Arial"/>
                <a:sym typeface="Arial"/>
              </a:rPr>
              <a:t>Lesson Two – Design and Technology</a:t>
            </a:r>
            <a:endParaRPr lang="en-US" sz="3399">
              <a:solidFill>
                <a:srgbClr val="000000"/>
              </a:solidFill>
              <a:latin typeface="Arial"/>
              <a:ea typeface="Arial"/>
              <a:cs typeface="Arial"/>
            </a:endParaRPr>
          </a:p>
          <a:p>
            <a:pPr marL="733425" lvl="1" indent="-367030" algn="just">
              <a:lnSpc>
                <a:spcPts val="4759"/>
              </a:lnSpc>
              <a:buAutoNum type="arabicPeriod"/>
            </a:pPr>
            <a:r>
              <a:rPr lang="en-US" sz="3350">
                <a:solidFill>
                  <a:srgbClr val="000000"/>
                </a:solidFill>
                <a:latin typeface="Arial"/>
                <a:ea typeface="Arial"/>
                <a:cs typeface="Arial"/>
                <a:sym typeface="Arial"/>
              </a:rPr>
              <a:t>Lesson Three – History </a:t>
            </a:r>
            <a:r>
              <a:rPr lang="en-US" sz="3350">
                <a:solidFill>
                  <a:srgbClr val="E4002B"/>
                </a:solidFill>
                <a:latin typeface="Arial"/>
                <a:ea typeface="Arial"/>
                <a:cs typeface="Arial"/>
                <a:sym typeface="Arial"/>
              </a:rPr>
              <a:t>(can lead into Literacy)</a:t>
            </a:r>
            <a:endParaRPr lang="en-US" sz="3350">
              <a:solidFill>
                <a:srgbClr val="E4002B"/>
              </a:solidFill>
              <a:latin typeface="Arial"/>
              <a:ea typeface="Arial"/>
              <a:cs typeface="Arial"/>
            </a:endParaRPr>
          </a:p>
          <a:p>
            <a:pPr marL="733425" lvl="1" indent="-367030" algn="just">
              <a:lnSpc>
                <a:spcPts val="4759"/>
              </a:lnSpc>
              <a:buAutoNum type="arabicPeriod"/>
            </a:pPr>
            <a:r>
              <a:rPr lang="en-US" sz="3399">
                <a:solidFill>
                  <a:srgbClr val="000000"/>
                </a:solidFill>
                <a:latin typeface="Arial"/>
                <a:ea typeface="Arial"/>
                <a:cs typeface="Arial"/>
                <a:sym typeface="Arial"/>
              </a:rPr>
              <a:t>Lesson Four – Literacy</a:t>
            </a:r>
            <a:endParaRPr lang="en-US" sz="3399">
              <a:solidFill>
                <a:srgbClr val="000000"/>
              </a:solidFill>
              <a:latin typeface="Arial"/>
              <a:ea typeface="Arial"/>
              <a:cs typeface="Arial"/>
            </a:endParaRPr>
          </a:p>
          <a:p>
            <a:pPr marL="733425" lvl="1" indent="-367030" algn="just">
              <a:lnSpc>
                <a:spcPts val="4759"/>
              </a:lnSpc>
              <a:buAutoNum type="arabicPeriod"/>
            </a:pPr>
            <a:r>
              <a:rPr lang="en-US" sz="3399">
                <a:solidFill>
                  <a:srgbClr val="000000"/>
                </a:solidFill>
                <a:latin typeface="Arial"/>
                <a:ea typeface="Arial"/>
                <a:cs typeface="Arial"/>
                <a:sym typeface="Arial"/>
              </a:rPr>
              <a:t>Lesson Five – Art</a:t>
            </a:r>
            <a:endParaRPr lang="en-US" sz="3399">
              <a:solidFill>
                <a:srgbClr val="000000"/>
              </a:solidFill>
              <a:latin typeface="Arial"/>
              <a:ea typeface="Arial"/>
              <a:cs typeface="Arial"/>
            </a:endParaRPr>
          </a:p>
          <a:p>
            <a:pPr marL="733425" lvl="1" indent="-367030" algn="just">
              <a:lnSpc>
                <a:spcPts val="4759"/>
              </a:lnSpc>
              <a:buAutoNum type="arabicPeriod"/>
            </a:pPr>
            <a:r>
              <a:rPr lang="en-US" sz="3399">
                <a:solidFill>
                  <a:srgbClr val="000000"/>
                </a:solidFill>
                <a:latin typeface="Arial"/>
                <a:ea typeface="Arial"/>
                <a:cs typeface="Arial"/>
                <a:sym typeface="Arial"/>
              </a:rPr>
              <a:t>Lesson Six – SMSC</a:t>
            </a:r>
            <a:endParaRPr lang="en-US" sz="3399">
              <a:solidFill>
                <a:srgbClr val="000000"/>
              </a:solidFill>
              <a:latin typeface="Arial"/>
              <a:ea typeface="Arial"/>
              <a:cs typeface="Arial"/>
            </a:endParaRPr>
          </a:p>
          <a:p>
            <a:pPr marL="733425" lvl="1" indent="-367030" algn="just">
              <a:lnSpc>
                <a:spcPts val="4759"/>
              </a:lnSpc>
              <a:buAutoNum type="arabicPeriod"/>
            </a:pPr>
            <a:r>
              <a:rPr lang="en-US" sz="3350">
                <a:solidFill>
                  <a:srgbClr val="000000"/>
                </a:solidFill>
                <a:latin typeface="Arial"/>
                <a:ea typeface="Arial"/>
                <a:cs typeface="Arial"/>
                <a:sym typeface="Arial"/>
              </a:rPr>
              <a:t>Lesson Seven – Drama </a:t>
            </a:r>
            <a:r>
              <a:rPr lang="en-US" sz="3350">
                <a:solidFill>
                  <a:srgbClr val="E4002B"/>
                </a:solidFill>
                <a:latin typeface="Arial"/>
                <a:ea typeface="Arial"/>
                <a:cs typeface="Arial"/>
                <a:sym typeface="Arial"/>
              </a:rPr>
              <a:t>(option to mix cohorts)</a:t>
            </a:r>
            <a:endParaRPr lang="en-US" sz="3350">
              <a:solidFill>
                <a:srgbClr val="E4002B"/>
              </a:solidFill>
              <a:latin typeface="Arial"/>
              <a:ea typeface="Arial"/>
              <a:cs typeface="Arial"/>
            </a:endParaRPr>
          </a:p>
          <a:p>
            <a:pPr marL="733425" lvl="1" indent="-367030" algn="just">
              <a:lnSpc>
                <a:spcPts val="4759"/>
              </a:lnSpc>
              <a:buAutoNum type="arabicPeriod"/>
            </a:pPr>
            <a:r>
              <a:rPr lang="en-US" sz="3399">
                <a:solidFill>
                  <a:srgbClr val="000000"/>
                </a:solidFill>
                <a:latin typeface="Arial"/>
                <a:ea typeface="Arial"/>
                <a:cs typeface="Arial"/>
                <a:sym typeface="Arial"/>
              </a:rPr>
              <a:t>End of Unit Assembly Celebration!</a:t>
            </a:r>
            <a:endParaRPr lang="en-US" sz="3399">
              <a:solidFill>
                <a:srgbClr val="000000"/>
              </a:solidFill>
              <a:latin typeface="Arial"/>
              <a:ea typeface="Arial"/>
              <a:cs typeface="Arial"/>
            </a:endParaRPr>
          </a:p>
          <a:p>
            <a:pPr algn="ctr">
              <a:lnSpc>
                <a:spcPts val="4759"/>
              </a:lnSpc>
            </a:pPr>
            <a:endParaRPr lang="en-US" sz="3399">
              <a:solidFill>
                <a:srgbClr val="000000"/>
              </a:solidFill>
              <a:latin typeface="Arial"/>
              <a:ea typeface="Arial"/>
              <a:cs typeface="Arial"/>
              <a:sym typeface="Arial"/>
            </a:endParaRPr>
          </a:p>
        </p:txBody>
      </p:sp>
      <p:grpSp>
        <p:nvGrpSpPr>
          <p:cNvPr id="8" name="Group 8"/>
          <p:cNvGrpSpPr/>
          <p:nvPr/>
        </p:nvGrpSpPr>
        <p:grpSpPr>
          <a:xfrm>
            <a:off x="-449186" y="3782101"/>
            <a:ext cx="5040000" cy="7236686"/>
            <a:chOff x="0" y="0"/>
            <a:chExt cx="4137660" cy="5941060"/>
          </a:xfrm>
        </p:grpSpPr>
        <p:sp>
          <p:nvSpPr>
            <p:cNvPr id="9" name="Freeform 9"/>
            <p:cNvSpPr/>
            <p:nvPr/>
          </p:nvSpPr>
          <p:spPr>
            <a:xfrm>
              <a:off x="-350520" y="-288290"/>
              <a:ext cx="4956810" cy="6334760"/>
            </a:xfrm>
            <a:custGeom>
              <a:avLst/>
              <a:gdLst/>
              <a:ahLst/>
              <a:cxnLst/>
              <a:rect l="l" t="t" r="r" b="b"/>
              <a:pathLst>
                <a:path w="4956810" h="6334760">
                  <a:moveTo>
                    <a:pt x="762000" y="824230"/>
                  </a:moveTo>
                  <a:cubicBezTo>
                    <a:pt x="1517650" y="146050"/>
                    <a:pt x="2913380" y="0"/>
                    <a:pt x="3416300" y="1047750"/>
                  </a:cubicBezTo>
                  <a:cubicBezTo>
                    <a:pt x="3614420" y="1484630"/>
                    <a:pt x="3507740" y="1979930"/>
                    <a:pt x="3566160" y="2440940"/>
                  </a:cubicBezTo>
                  <a:cubicBezTo>
                    <a:pt x="3647440" y="3079750"/>
                    <a:pt x="4140200" y="3562350"/>
                    <a:pt x="4362450" y="4147820"/>
                  </a:cubicBezTo>
                  <a:cubicBezTo>
                    <a:pt x="4956810" y="5591810"/>
                    <a:pt x="3315970" y="6334760"/>
                    <a:pt x="2122170" y="6216650"/>
                  </a:cubicBezTo>
                  <a:cubicBezTo>
                    <a:pt x="1496060" y="6215380"/>
                    <a:pt x="762000" y="6047740"/>
                    <a:pt x="467360" y="5431790"/>
                  </a:cubicBezTo>
                  <a:cubicBezTo>
                    <a:pt x="166370" y="4765040"/>
                    <a:pt x="539750" y="4028440"/>
                    <a:pt x="553720" y="3336290"/>
                  </a:cubicBezTo>
                  <a:cubicBezTo>
                    <a:pt x="571500" y="2500630"/>
                    <a:pt x="0" y="1489710"/>
                    <a:pt x="762000" y="824230"/>
                  </a:cubicBezTo>
                  <a:close/>
                </a:path>
              </a:pathLst>
            </a:custGeom>
            <a:blipFill>
              <a:blip r:embed="rId12"/>
              <a:stretch>
                <a:fillRect l="-122097" r="-33129"/>
              </a:stretch>
            </a:blipFill>
          </p:spPr>
          <p:txBody>
            <a:bodyPr/>
            <a:lstStyle/>
            <a:p>
              <a:endParaRPr lang="en-GB"/>
            </a:p>
          </p:txBody>
        </p:sp>
      </p:grpSp>
      <p:sp>
        <p:nvSpPr>
          <p:cNvPr id="10" name="TextBox 10"/>
          <p:cNvSpPr txBox="1"/>
          <p:nvPr/>
        </p:nvSpPr>
        <p:spPr>
          <a:xfrm>
            <a:off x="581185" y="1572533"/>
            <a:ext cx="3036593" cy="1011845"/>
          </a:xfrm>
          <a:prstGeom prst="rect">
            <a:avLst/>
          </a:prstGeom>
        </p:spPr>
        <p:txBody>
          <a:bodyPr lIns="0" tIns="0" rIns="0" bIns="0" rtlCol="0" anchor="t">
            <a:spAutoFit/>
          </a:bodyPr>
          <a:lstStyle/>
          <a:p>
            <a:pPr marL="0" lvl="1" indent="0" algn="ctr">
              <a:lnSpc>
                <a:spcPts val="3890"/>
              </a:lnSpc>
            </a:pPr>
            <a:r>
              <a:rPr lang="en-US" sz="4631" b="1" spc="41">
                <a:solidFill>
                  <a:srgbClr val="000000"/>
                </a:solidFill>
                <a:latin typeface="Amatic SC Bold"/>
                <a:ea typeface="Amatic SC Bold"/>
                <a:cs typeface="Amatic SC Bold"/>
                <a:sym typeface="Amatic SC Bold"/>
              </a:rPr>
              <a:t>3. SUGGESTED DELIVERY ORDER</a:t>
            </a:r>
          </a:p>
        </p:txBody>
      </p:sp>
      <p:sp>
        <p:nvSpPr>
          <p:cNvPr id="11" name="Freeform 11"/>
          <p:cNvSpPr/>
          <p:nvPr/>
        </p:nvSpPr>
        <p:spPr>
          <a:xfrm>
            <a:off x="16059630" y="-1530422"/>
            <a:ext cx="3878199" cy="41148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12" name="Freeform 12"/>
          <p:cNvSpPr/>
          <p:nvPr/>
        </p:nvSpPr>
        <p:spPr>
          <a:xfrm>
            <a:off x="15134608" y="563371"/>
            <a:ext cx="929347" cy="1154468"/>
          </a:xfrm>
          <a:custGeom>
            <a:avLst/>
            <a:gdLst/>
            <a:ahLst/>
            <a:cxnLst/>
            <a:rect l="l" t="t" r="r" b="b"/>
            <a:pathLst>
              <a:path w="929347" h="1154468">
                <a:moveTo>
                  <a:pt x="0" y="0"/>
                </a:moveTo>
                <a:lnTo>
                  <a:pt x="929347" y="0"/>
                </a:lnTo>
                <a:lnTo>
                  <a:pt x="929347" y="1154468"/>
                </a:lnTo>
                <a:lnTo>
                  <a:pt x="0" y="115446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3615" y="208312"/>
            <a:ext cx="3654850" cy="3476676"/>
          </a:xfrm>
          <a:custGeom>
            <a:avLst/>
            <a:gdLst/>
            <a:ahLst/>
            <a:cxnLst/>
            <a:rect l="l" t="t" r="r" b="b"/>
            <a:pathLst>
              <a:path w="3654850" h="3476676">
                <a:moveTo>
                  <a:pt x="0" y="0"/>
                </a:moveTo>
                <a:lnTo>
                  <a:pt x="3654850" y="0"/>
                </a:lnTo>
                <a:lnTo>
                  <a:pt x="3654850" y="3476676"/>
                </a:lnTo>
                <a:lnTo>
                  <a:pt x="0" y="347667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rnd">
            <a:noFill/>
            <a:prstDash val="solid"/>
            <a:round/>
          </a:ln>
        </p:spPr>
        <p:txBody>
          <a:bodyPr/>
          <a:lstStyle/>
          <a:p>
            <a:endParaRPr lang="en-GB"/>
          </a:p>
        </p:txBody>
      </p:sp>
      <p:sp>
        <p:nvSpPr>
          <p:cNvPr id="3" name="Freeform 3"/>
          <p:cNvSpPr/>
          <p:nvPr/>
        </p:nvSpPr>
        <p:spPr>
          <a:xfrm rot="-1821344">
            <a:off x="15882609" y="8593120"/>
            <a:ext cx="3660940" cy="2553506"/>
          </a:xfrm>
          <a:custGeom>
            <a:avLst/>
            <a:gdLst/>
            <a:ahLst/>
            <a:cxnLst/>
            <a:rect l="l" t="t" r="r" b="b"/>
            <a:pathLst>
              <a:path w="3660940" h="2553506">
                <a:moveTo>
                  <a:pt x="0" y="0"/>
                </a:moveTo>
                <a:lnTo>
                  <a:pt x="3660940" y="0"/>
                </a:lnTo>
                <a:lnTo>
                  <a:pt x="3660940" y="2553506"/>
                </a:lnTo>
                <a:lnTo>
                  <a:pt x="0" y="255350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4" name="Freeform 4"/>
          <p:cNvSpPr/>
          <p:nvPr/>
        </p:nvSpPr>
        <p:spPr>
          <a:xfrm rot="2127156">
            <a:off x="17127941" y="6858862"/>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lIns="91440" tIns="45720" rIns="91440" bIns="45720" anchor="t"/>
          <a:lstStyle/>
          <a:p>
            <a:endParaRPr lang="en-GB" dirty="0">
              <a:solidFill>
                <a:srgbClr val="E4002B"/>
              </a:solidFill>
              <a:ea typeface="Calibri"/>
              <a:cs typeface="Calibri"/>
            </a:endParaRPr>
          </a:p>
        </p:txBody>
      </p:sp>
      <p:sp>
        <p:nvSpPr>
          <p:cNvPr id="5" name="Freeform 5"/>
          <p:cNvSpPr/>
          <p:nvPr/>
        </p:nvSpPr>
        <p:spPr>
          <a:xfrm>
            <a:off x="17304629" y="-483917"/>
            <a:ext cx="1966743" cy="2012013"/>
          </a:xfrm>
          <a:custGeom>
            <a:avLst/>
            <a:gdLst/>
            <a:ahLst/>
            <a:cxnLst/>
            <a:rect l="l" t="t" r="r" b="b"/>
            <a:pathLst>
              <a:path w="1966743" h="2012013">
                <a:moveTo>
                  <a:pt x="0" y="0"/>
                </a:moveTo>
                <a:lnTo>
                  <a:pt x="1966742" y="0"/>
                </a:lnTo>
                <a:lnTo>
                  <a:pt x="1966742" y="2012013"/>
                </a:lnTo>
                <a:lnTo>
                  <a:pt x="0" y="2012013"/>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6" name="Freeform 6"/>
          <p:cNvSpPr/>
          <p:nvPr/>
        </p:nvSpPr>
        <p:spPr>
          <a:xfrm>
            <a:off x="14781178" y="8265564"/>
            <a:ext cx="2203098" cy="2448236"/>
          </a:xfrm>
          <a:custGeom>
            <a:avLst/>
            <a:gdLst/>
            <a:ahLst/>
            <a:cxnLst/>
            <a:rect l="l" t="t" r="r" b="b"/>
            <a:pathLst>
              <a:path w="2203098" h="2448236">
                <a:moveTo>
                  <a:pt x="0" y="0"/>
                </a:moveTo>
                <a:lnTo>
                  <a:pt x="2203098" y="0"/>
                </a:lnTo>
                <a:lnTo>
                  <a:pt x="2203098" y="2448235"/>
                </a:lnTo>
                <a:lnTo>
                  <a:pt x="0" y="24482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7" name="TextBox 7"/>
          <p:cNvSpPr txBox="1"/>
          <p:nvPr/>
        </p:nvSpPr>
        <p:spPr>
          <a:xfrm>
            <a:off x="533625" y="1622468"/>
            <a:ext cx="3036593" cy="881523"/>
          </a:xfrm>
          <a:prstGeom prst="rect">
            <a:avLst/>
          </a:prstGeom>
        </p:spPr>
        <p:txBody>
          <a:bodyPr lIns="0" tIns="0" rIns="0" bIns="0" rtlCol="0" anchor="t">
            <a:spAutoFit/>
          </a:bodyPr>
          <a:lstStyle/>
          <a:p>
            <a:pPr marL="0" lvl="1" indent="0" algn="ctr">
              <a:lnSpc>
                <a:spcPts val="6662"/>
              </a:lnSpc>
            </a:pPr>
            <a:r>
              <a:rPr lang="en-US" sz="7931" b="1" spc="71">
                <a:solidFill>
                  <a:srgbClr val="000000"/>
                </a:solidFill>
                <a:latin typeface="Amatic SC Bold"/>
                <a:ea typeface="Amatic SC Bold"/>
                <a:cs typeface="Amatic SC Bold"/>
                <a:sym typeface="Amatic SC Bold"/>
              </a:rPr>
              <a:t>4. FAQs</a:t>
            </a:r>
          </a:p>
        </p:txBody>
      </p:sp>
      <p:sp>
        <p:nvSpPr>
          <p:cNvPr id="8" name="TextBox 8"/>
          <p:cNvSpPr txBox="1"/>
          <p:nvPr/>
        </p:nvSpPr>
        <p:spPr>
          <a:xfrm>
            <a:off x="4575762" y="306583"/>
            <a:ext cx="11293568" cy="4995663"/>
          </a:xfrm>
          <a:prstGeom prst="rect">
            <a:avLst/>
          </a:prstGeom>
        </p:spPr>
        <p:txBody>
          <a:bodyPr wrap="square" lIns="0" tIns="0" rIns="0" bIns="0" rtlCol="0" anchor="t">
            <a:spAutoFit/>
          </a:bodyPr>
          <a:lstStyle/>
          <a:p>
            <a:pPr algn="just">
              <a:lnSpc>
                <a:spcPts val="2800"/>
              </a:lnSpc>
            </a:pPr>
            <a:endParaRPr lang="en-US" sz="2000" b="1">
              <a:solidFill>
                <a:srgbClr val="000000"/>
              </a:solidFill>
              <a:latin typeface="Arial Bold"/>
              <a:ea typeface="Arial Bold"/>
              <a:cs typeface="Arial Bold"/>
              <a:sym typeface="Arial Bold"/>
            </a:endParaRPr>
          </a:p>
          <a:p>
            <a:pPr marL="431800" lvl="1" indent="-215900" algn="just">
              <a:lnSpc>
                <a:spcPts val="2800"/>
              </a:lnSpc>
              <a:buAutoNum type="arabicPeriod"/>
            </a:pPr>
            <a:r>
              <a:rPr lang="en-US" sz="2000">
                <a:solidFill>
                  <a:srgbClr val="E4002B"/>
                </a:solidFill>
                <a:latin typeface="Arial"/>
                <a:ea typeface="Arial"/>
                <a:cs typeface="Arial"/>
                <a:sym typeface="Arial"/>
              </a:rPr>
              <a:t>What order should I deliver the pack in? </a:t>
            </a:r>
            <a:r>
              <a:rPr lang="en-US" sz="2000">
                <a:solidFill>
                  <a:srgbClr val="000000"/>
                </a:solidFill>
                <a:latin typeface="Arial"/>
                <a:ea typeface="Arial"/>
                <a:cs typeface="Arial"/>
                <a:sym typeface="Arial"/>
              </a:rPr>
              <a:t>We have a suggested order including optional lessons on page three of this special edition pack.</a:t>
            </a:r>
            <a:endParaRPr lang="en-US" sz="2000">
              <a:solidFill>
                <a:srgbClr val="000000"/>
              </a:solidFill>
              <a:latin typeface="Arial"/>
              <a:ea typeface="Arial"/>
              <a:cs typeface="Arial"/>
            </a:endParaRPr>
          </a:p>
          <a:p>
            <a:pPr marL="431800" lvl="1" indent="-215900" algn="just">
              <a:lnSpc>
                <a:spcPts val="2800"/>
              </a:lnSpc>
              <a:buAutoNum type="arabicPeriod"/>
            </a:pPr>
            <a:r>
              <a:rPr lang="en-US" sz="2000">
                <a:solidFill>
                  <a:srgbClr val="E4002B"/>
                </a:solidFill>
                <a:latin typeface="Arial"/>
                <a:cs typeface="Arial"/>
                <a:sym typeface="Arial"/>
              </a:rPr>
              <a:t> Do I have to deliver all of the lessons in this pack?</a:t>
            </a:r>
            <a:r>
              <a:rPr lang="en-US" sz="2000">
                <a:solidFill>
                  <a:srgbClr val="000000"/>
                </a:solidFill>
                <a:latin typeface="Arial"/>
                <a:ea typeface="Arial"/>
                <a:cs typeface="Arial"/>
                <a:sym typeface="Arial"/>
              </a:rPr>
              <a:t> Not at all, you may wish to complete the pack in its entirety and produce an end of term celebration assembly or you may just wish to complete one off standalone lessons to educate the students about this moment in history or to simply celebrate the arts and the build-up to the festivities. </a:t>
            </a:r>
            <a:endParaRPr lang="en-US" sz="2000">
              <a:solidFill>
                <a:srgbClr val="000000"/>
              </a:solidFill>
              <a:latin typeface="Arial"/>
              <a:ea typeface="Arial"/>
              <a:cs typeface="Arial"/>
            </a:endParaRPr>
          </a:p>
          <a:p>
            <a:pPr marL="431800" lvl="1" indent="-215900" algn="just">
              <a:lnSpc>
                <a:spcPts val="2800"/>
              </a:lnSpc>
              <a:buAutoNum type="arabicPeriod"/>
            </a:pPr>
            <a:r>
              <a:rPr lang="en-US" sz="2000">
                <a:solidFill>
                  <a:srgbClr val="E4002B"/>
                </a:solidFill>
                <a:latin typeface="Arial"/>
                <a:cs typeface="Arial"/>
                <a:sym typeface="Arial"/>
              </a:rPr>
              <a:t>How can I adapt this to make this accessible for all students and abilities? </a:t>
            </a:r>
            <a:r>
              <a:rPr lang="en-US" sz="2000">
                <a:solidFill>
                  <a:srgbClr val="000000"/>
                </a:solidFill>
                <a:latin typeface="Arial"/>
                <a:ea typeface="Arial"/>
                <a:cs typeface="Arial"/>
                <a:sym typeface="Arial"/>
              </a:rPr>
              <a:t>We have included tips and tricks for the lesson in the pack that can be adapted for different year groups and abilities. We have also recommended how to make the dance accessible to all students. These can be found within this Special Edition Tips &amp; Tricks pack.</a:t>
            </a:r>
            <a:endParaRPr lang="en-US" sz="2000">
              <a:solidFill>
                <a:srgbClr val="000000"/>
              </a:solidFill>
              <a:latin typeface="Arial"/>
              <a:ea typeface="Arial"/>
              <a:cs typeface="Arial"/>
            </a:endParaRPr>
          </a:p>
          <a:p>
            <a:pPr marL="431800" lvl="1" indent="-215900" algn="just">
              <a:lnSpc>
                <a:spcPts val="2800"/>
              </a:lnSpc>
              <a:buAutoNum type="arabicPeriod"/>
            </a:pPr>
            <a:r>
              <a:rPr lang="en-US" sz="2000">
                <a:solidFill>
                  <a:srgbClr val="E4002B"/>
                </a:solidFill>
                <a:latin typeface="Arial"/>
                <a:ea typeface="Arial"/>
                <a:cs typeface="Arial"/>
                <a:sym typeface="Arial"/>
              </a:rPr>
              <a:t> Will I be able to reference back to the film and the pack for the rest of this academic year?</a:t>
            </a:r>
            <a:r>
              <a:rPr lang="en-US" sz="2000">
                <a:solidFill>
                  <a:srgbClr val="FF0000"/>
                </a:solidFill>
                <a:latin typeface="Arial"/>
                <a:ea typeface="Arial"/>
                <a:cs typeface="Arial"/>
                <a:sym typeface="Arial"/>
              </a:rPr>
              <a:t> </a:t>
            </a:r>
            <a:r>
              <a:rPr lang="en-US" sz="2000">
                <a:solidFill>
                  <a:srgbClr val="000000"/>
                </a:solidFill>
                <a:latin typeface="Arial"/>
                <a:ea typeface="Arial"/>
                <a:cs typeface="Arial"/>
                <a:sym typeface="Arial"/>
              </a:rPr>
              <a:t>Unfortunately, the Resource Pack, Special Edition Tips &amp; Tricks pack and The Little Match Girl film are only available online for free until Friday 31</a:t>
            </a:r>
            <a:r>
              <a:rPr lang="en-US" sz="2000" baseline="30000">
                <a:solidFill>
                  <a:srgbClr val="000000"/>
                </a:solidFill>
                <a:latin typeface="Arial"/>
                <a:ea typeface="Arial"/>
                <a:cs typeface="Arial"/>
                <a:sym typeface="Arial"/>
              </a:rPr>
              <a:t>st</a:t>
            </a:r>
            <a:r>
              <a:rPr lang="en-US" sz="2000">
                <a:solidFill>
                  <a:srgbClr val="000000"/>
                </a:solidFill>
                <a:latin typeface="Arial"/>
                <a:ea typeface="Arial"/>
                <a:cs typeface="Arial"/>
                <a:sym typeface="Arial"/>
              </a:rPr>
              <a:t> January 2025.</a:t>
            </a:r>
            <a:endParaRPr lang="en-US" sz="2000">
              <a:solidFill>
                <a:srgbClr val="000000"/>
              </a:solidFill>
              <a:latin typeface="Arial"/>
              <a:ea typeface="Arial"/>
              <a:cs typeface="Arial"/>
            </a:endParaRPr>
          </a:p>
        </p:txBody>
      </p:sp>
      <p:grpSp>
        <p:nvGrpSpPr>
          <p:cNvPr id="9" name="Group 9"/>
          <p:cNvGrpSpPr>
            <a:grpSpLocks noChangeAspect="1"/>
          </p:cNvGrpSpPr>
          <p:nvPr/>
        </p:nvGrpSpPr>
        <p:grpSpPr>
          <a:xfrm>
            <a:off x="-509605" y="5879396"/>
            <a:ext cx="7333216" cy="5246370"/>
            <a:chOff x="0" y="0"/>
            <a:chExt cx="4584192" cy="3279648"/>
          </a:xfrm>
        </p:grpSpPr>
        <p:sp>
          <p:nvSpPr>
            <p:cNvPr id="10" name="Freeform 10"/>
            <p:cNvSpPr/>
            <p:nvPr/>
          </p:nvSpPr>
          <p:spPr>
            <a:xfrm>
              <a:off x="0" y="0"/>
              <a:ext cx="4584192" cy="3279648"/>
            </a:xfrm>
            <a:custGeom>
              <a:avLst/>
              <a:gdLst/>
              <a:ahLst/>
              <a:cxnLst/>
              <a:rect l="l" t="t" r="r" b="b"/>
              <a:pathLst>
                <a:path w="4584192" h="3279648">
                  <a:moveTo>
                    <a:pt x="4584192" y="3279648"/>
                  </a:moveTo>
                  <a:lnTo>
                    <a:pt x="0" y="3279648"/>
                  </a:lnTo>
                  <a:lnTo>
                    <a:pt x="0" y="0"/>
                  </a:lnTo>
                  <a:lnTo>
                    <a:pt x="4584192" y="0"/>
                  </a:lnTo>
                  <a:lnTo>
                    <a:pt x="4584192" y="3279648"/>
                  </a:lnTo>
                  <a:close/>
                </a:path>
              </a:pathLst>
            </a:custGeom>
            <a:blipFill>
              <a:blip r:embed="rId13"/>
              <a:stretch>
                <a:fillRect l="-29" r="-29"/>
              </a:stretch>
            </a:blipFill>
          </p:spPr>
          <p:txBody>
            <a:bodyPr/>
            <a:lstStyle/>
            <a:p>
              <a:endParaRPr lang="en-GB"/>
            </a:p>
          </p:txBody>
        </p:sp>
        <p:sp>
          <p:nvSpPr>
            <p:cNvPr id="11" name="Freeform 11"/>
            <p:cNvSpPr/>
            <p:nvPr/>
          </p:nvSpPr>
          <p:spPr>
            <a:xfrm>
              <a:off x="63980" y="23119"/>
              <a:ext cx="4450362" cy="3189732"/>
            </a:xfrm>
            <a:custGeom>
              <a:avLst/>
              <a:gdLst/>
              <a:ahLst/>
              <a:cxnLst/>
              <a:rect l="l" t="t" r="r" b="b"/>
              <a:pathLst>
                <a:path w="4450362" h="3189732">
                  <a:moveTo>
                    <a:pt x="1683722" y="191573"/>
                  </a:moveTo>
                  <a:cubicBezTo>
                    <a:pt x="1630586" y="213467"/>
                    <a:pt x="1578238" y="237063"/>
                    <a:pt x="1526818" y="262011"/>
                  </a:cubicBezTo>
                  <a:cubicBezTo>
                    <a:pt x="1354653" y="345546"/>
                    <a:pt x="1184946" y="404118"/>
                    <a:pt x="990617" y="383530"/>
                  </a:cubicBezTo>
                  <a:cubicBezTo>
                    <a:pt x="739285" y="356903"/>
                    <a:pt x="448733" y="330008"/>
                    <a:pt x="269970" y="508681"/>
                  </a:cubicBezTo>
                  <a:cubicBezTo>
                    <a:pt x="138854" y="639732"/>
                    <a:pt x="113725" y="844052"/>
                    <a:pt x="132070" y="1028527"/>
                  </a:cubicBezTo>
                  <a:cubicBezTo>
                    <a:pt x="150414" y="1213003"/>
                    <a:pt x="204488" y="1394155"/>
                    <a:pt x="202568" y="1579531"/>
                  </a:cubicBezTo>
                  <a:cubicBezTo>
                    <a:pt x="200122" y="1815750"/>
                    <a:pt x="107385" y="2040354"/>
                    <a:pt x="55443" y="2270805"/>
                  </a:cubicBezTo>
                  <a:cubicBezTo>
                    <a:pt x="3500" y="2501255"/>
                    <a:pt x="0" y="2765828"/>
                    <a:pt x="150410" y="2947981"/>
                  </a:cubicBezTo>
                  <a:cubicBezTo>
                    <a:pt x="350030" y="3189732"/>
                    <a:pt x="727375" y="3179629"/>
                    <a:pt x="1023317" y="3076166"/>
                  </a:cubicBezTo>
                  <a:cubicBezTo>
                    <a:pt x="1319260" y="2972702"/>
                    <a:pt x="1596862" y="2797070"/>
                    <a:pt x="1909477" y="2773458"/>
                  </a:cubicBezTo>
                  <a:cubicBezTo>
                    <a:pt x="2389121" y="2737229"/>
                    <a:pt x="2833277" y="3066330"/>
                    <a:pt x="3314271" y="3062191"/>
                  </a:cubicBezTo>
                  <a:cubicBezTo>
                    <a:pt x="3922471" y="3056959"/>
                    <a:pt x="4427849" y="2465033"/>
                    <a:pt x="4439106" y="1856885"/>
                  </a:cubicBezTo>
                  <a:cubicBezTo>
                    <a:pt x="4450362" y="1248737"/>
                    <a:pt x="4043930" y="682399"/>
                    <a:pt x="3510131" y="390850"/>
                  </a:cubicBezTo>
                  <a:cubicBezTo>
                    <a:pt x="3230877" y="238328"/>
                    <a:pt x="2942566" y="89503"/>
                    <a:pt x="2623518" y="44904"/>
                  </a:cubicBezTo>
                  <a:cubicBezTo>
                    <a:pt x="2302293" y="0"/>
                    <a:pt x="1980719" y="69200"/>
                    <a:pt x="1683722" y="191573"/>
                  </a:cubicBezTo>
                  <a:close/>
                </a:path>
              </a:pathLst>
            </a:custGeom>
            <a:blipFill>
              <a:blip r:embed="rId14"/>
              <a:stretch>
                <a:fillRect l="-18168" r="-7195"/>
              </a:stretch>
            </a:blipFill>
          </p:spPr>
          <p:txBody>
            <a:bodyPr/>
            <a:lstStyle/>
            <a:p>
              <a:endParaRPr lang="en-GB"/>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3615" y="208312"/>
            <a:ext cx="3847189" cy="3659638"/>
          </a:xfrm>
          <a:custGeom>
            <a:avLst/>
            <a:gdLst/>
            <a:ahLst/>
            <a:cxnLst/>
            <a:rect l="l" t="t" r="r" b="b"/>
            <a:pathLst>
              <a:path w="3847189" h="3659638">
                <a:moveTo>
                  <a:pt x="0" y="0"/>
                </a:moveTo>
                <a:lnTo>
                  <a:pt x="3847189" y="0"/>
                </a:lnTo>
                <a:lnTo>
                  <a:pt x="3847189" y="3659638"/>
                </a:lnTo>
                <a:lnTo>
                  <a:pt x="0" y="365963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rnd">
            <a:noFill/>
            <a:prstDash val="solid"/>
            <a:round/>
          </a:ln>
        </p:spPr>
        <p:txBody>
          <a:bodyPr/>
          <a:lstStyle/>
          <a:p>
            <a:endParaRPr lang="en-GB"/>
          </a:p>
        </p:txBody>
      </p:sp>
      <p:sp>
        <p:nvSpPr>
          <p:cNvPr id="3" name="Freeform 3"/>
          <p:cNvSpPr/>
          <p:nvPr/>
        </p:nvSpPr>
        <p:spPr>
          <a:xfrm rot="-1821344">
            <a:off x="15882609" y="8593120"/>
            <a:ext cx="3660940" cy="2553506"/>
          </a:xfrm>
          <a:custGeom>
            <a:avLst/>
            <a:gdLst/>
            <a:ahLst/>
            <a:cxnLst/>
            <a:rect l="l" t="t" r="r" b="b"/>
            <a:pathLst>
              <a:path w="3660940" h="2553506">
                <a:moveTo>
                  <a:pt x="0" y="0"/>
                </a:moveTo>
                <a:lnTo>
                  <a:pt x="3660940" y="0"/>
                </a:lnTo>
                <a:lnTo>
                  <a:pt x="3660940" y="2553506"/>
                </a:lnTo>
                <a:lnTo>
                  <a:pt x="0" y="255350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4" name="Freeform 4"/>
          <p:cNvSpPr/>
          <p:nvPr/>
        </p:nvSpPr>
        <p:spPr>
          <a:xfrm rot="3760752">
            <a:off x="7557482" y="6518795"/>
            <a:ext cx="3307876" cy="3986562"/>
          </a:xfrm>
          <a:custGeom>
            <a:avLst/>
            <a:gdLst/>
            <a:ahLst/>
            <a:cxnLst/>
            <a:rect l="l" t="t" r="r" b="b"/>
            <a:pathLst>
              <a:path w="3525032" h="4378922">
                <a:moveTo>
                  <a:pt x="0" y="0"/>
                </a:moveTo>
                <a:lnTo>
                  <a:pt x="3525032" y="0"/>
                </a:lnTo>
                <a:lnTo>
                  <a:pt x="3525032" y="4378921"/>
                </a:lnTo>
                <a:lnTo>
                  <a:pt x="0" y="437892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lIns="91440" tIns="45720" rIns="91440" bIns="45720" anchor="t"/>
          <a:lstStyle/>
          <a:p>
            <a:endParaRPr lang="en-GB" dirty="0">
              <a:solidFill>
                <a:srgbClr val="E4002B"/>
              </a:solidFill>
              <a:ea typeface="Calibri"/>
              <a:cs typeface="Calibri"/>
            </a:endParaRPr>
          </a:p>
        </p:txBody>
      </p:sp>
      <p:sp>
        <p:nvSpPr>
          <p:cNvPr id="5" name="Freeform 5"/>
          <p:cNvSpPr/>
          <p:nvPr/>
        </p:nvSpPr>
        <p:spPr>
          <a:xfrm>
            <a:off x="17304629" y="-483917"/>
            <a:ext cx="1966743" cy="2012013"/>
          </a:xfrm>
          <a:custGeom>
            <a:avLst/>
            <a:gdLst/>
            <a:ahLst/>
            <a:cxnLst/>
            <a:rect l="l" t="t" r="r" b="b"/>
            <a:pathLst>
              <a:path w="1966743" h="2012013">
                <a:moveTo>
                  <a:pt x="0" y="0"/>
                </a:moveTo>
                <a:lnTo>
                  <a:pt x="1966742" y="0"/>
                </a:lnTo>
                <a:lnTo>
                  <a:pt x="1966742" y="2012013"/>
                </a:lnTo>
                <a:lnTo>
                  <a:pt x="0" y="2012013"/>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6" name="Freeform 6"/>
          <p:cNvSpPr/>
          <p:nvPr/>
        </p:nvSpPr>
        <p:spPr>
          <a:xfrm>
            <a:off x="14781178" y="8265564"/>
            <a:ext cx="2203098" cy="2448236"/>
          </a:xfrm>
          <a:custGeom>
            <a:avLst/>
            <a:gdLst/>
            <a:ahLst/>
            <a:cxnLst/>
            <a:rect l="l" t="t" r="r" b="b"/>
            <a:pathLst>
              <a:path w="2203098" h="2448236">
                <a:moveTo>
                  <a:pt x="0" y="0"/>
                </a:moveTo>
                <a:lnTo>
                  <a:pt x="2203098" y="0"/>
                </a:lnTo>
                <a:lnTo>
                  <a:pt x="2203098" y="2448235"/>
                </a:lnTo>
                <a:lnTo>
                  <a:pt x="0" y="24482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7" name="TextBox 7"/>
          <p:cNvSpPr txBox="1"/>
          <p:nvPr/>
        </p:nvSpPr>
        <p:spPr>
          <a:xfrm>
            <a:off x="773210" y="1296920"/>
            <a:ext cx="2747999" cy="1644348"/>
          </a:xfrm>
          <a:prstGeom prst="rect">
            <a:avLst/>
          </a:prstGeom>
        </p:spPr>
        <p:txBody>
          <a:bodyPr lIns="0" tIns="0" rIns="0" bIns="0" rtlCol="0" anchor="t">
            <a:spAutoFit/>
          </a:bodyPr>
          <a:lstStyle/>
          <a:p>
            <a:pPr marL="0" lvl="1" indent="0" algn="ctr">
              <a:lnSpc>
                <a:spcPts val="4204"/>
              </a:lnSpc>
            </a:pPr>
            <a:r>
              <a:rPr lang="en-US" sz="5005" b="1" spc="45">
                <a:solidFill>
                  <a:srgbClr val="000000"/>
                </a:solidFill>
                <a:latin typeface="Amatic SC Bold"/>
                <a:ea typeface="Amatic SC Bold"/>
                <a:cs typeface="Amatic SC Bold"/>
                <a:sym typeface="Amatic SC Bold"/>
              </a:rPr>
              <a:t>5. SPECIAL EDITION DANCE LESSON</a:t>
            </a:r>
          </a:p>
        </p:txBody>
      </p:sp>
      <p:sp>
        <p:nvSpPr>
          <p:cNvPr id="8" name="TextBox 8"/>
          <p:cNvSpPr txBox="1"/>
          <p:nvPr/>
        </p:nvSpPr>
        <p:spPr>
          <a:xfrm>
            <a:off x="4235775" y="388739"/>
            <a:ext cx="12903883" cy="6553076"/>
          </a:xfrm>
          <a:prstGeom prst="rect">
            <a:avLst/>
          </a:prstGeom>
        </p:spPr>
        <p:txBody>
          <a:bodyPr lIns="0" tIns="0" rIns="0" bIns="0" rtlCol="0" anchor="t">
            <a:spAutoFit/>
          </a:bodyPr>
          <a:lstStyle/>
          <a:p>
            <a:pPr algn="just">
              <a:lnSpc>
                <a:spcPts val="4727"/>
              </a:lnSpc>
            </a:pPr>
            <a:r>
              <a:rPr lang="en-US" sz="3350" dirty="0">
                <a:solidFill>
                  <a:srgbClr val="000000"/>
                </a:solidFill>
                <a:latin typeface="Arial"/>
                <a:ea typeface="Arial"/>
                <a:cs typeface="Arial"/>
                <a:sym typeface="Arial"/>
              </a:rPr>
              <a:t>Starter - Sparkler Game</a:t>
            </a:r>
          </a:p>
          <a:p>
            <a:pPr algn="just">
              <a:lnSpc>
                <a:spcPts val="1668"/>
              </a:lnSpc>
            </a:pPr>
            <a:r>
              <a:rPr lang="en-US" dirty="0">
                <a:solidFill>
                  <a:srgbClr val="000000"/>
                </a:solidFill>
                <a:latin typeface="Arial"/>
                <a:ea typeface="Arial"/>
                <a:cs typeface="Arial"/>
                <a:sym typeface="Arial"/>
              </a:rPr>
              <a:t>A great game to introduce students to the key skill retrograde. Ask students to imagine they are holding a sparkler, you can add sound effects for the fireworks or even turn off the lights and replace them with stage lights/ a disco light  to add dramatic effect if you wish. Ask students to draw their name in the space in front of them as they would with a sparkler. Then ask them to reverse their writing for example if your name was Pita it would become </a:t>
            </a:r>
            <a:r>
              <a:rPr lang="en-US" dirty="0" err="1">
                <a:solidFill>
                  <a:srgbClr val="000000"/>
                </a:solidFill>
                <a:latin typeface="Arial"/>
                <a:ea typeface="Arial"/>
                <a:cs typeface="Arial"/>
                <a:sym typeface="Arial"/>
              </a:rPr>
              <a:t>atiP</a:t>
            </a:r>
            <a:r>
              <a:rPr lang="en-US" dirty="0">
                <a:solidFill>
                  <a:srgbClr val="000000"/>
                </a:solidFill>
                <a:latin typeface="Arial"/>
                <a:ea typeface="Arial"/>
                <a:cs typeface="Arial"/>
                <a:sym typeface="Arial"/>
              </a:rPr>
              <a:t>. You can then repeat this task with various instructions such as creating shapes like stars and hearts or even repeat names with different body part such as elbows, head or even toes as if writing in the sand. </a:t>
            </a:r>
            <a:endParaRPr lang="en-US" dirty="0">
              <a:solidFill>
                <a:srgbClr val="000000"/>
              </a:solidFill>
              <a:latin typeface="Arial"/>
              <a:ea typeface="Arial"/>
              <a:cs typeface="Arial"/>
            </a:endParaRPr>
          </a:p>
          <a:p>
            <a:pPr algn="just">
              <a:lnSpc>
                <a:spcPts val="1668"/>
              </a:lnSpc>
            </a:pPr>
            <a:endParaRPr lang="en-US" sz="1191">
              <a:solidFill>
                <a:srgbClr val="000000"/>
              </a:solidFill>
              <a:latin typeface="Arial"/>
              <a:ea typeface="Arial"/>
              <a:cs typeface="Arial"/>
              <a:sym typeface="Arial"/>
            </a:endParaRPr>
          </a:p>
          <a:p>
            <a:pPr algn="just">
              <a:lnSpc>
                <a:spcPts val="4727"/>
              </a:lnSpc>
            </a:pPr>
            <a:r>
              <a:rPr lang="en-US" sz="3350" dirty="0">
                <a:solidFill>
                  <a:srgbClr val="000000"/>
                </a:solidFill>
                <a:latin typeface="Arial"/>
                <a:ea typeface="Arial"/>
                <a:cs typeface="Arial"/>
                <a:sym typeface="Arial"/>
              </a:rPr>
              <a:t>Introduce Key Skills such as Retrograde and Fragmentation</a:t>
            </a:r>
            <a:endParaRPr lang="en-US" sz="3350" dirty="0">
              <a:solidFill>
                <a:srgbClr val="000000"/>
              </a:solidFill>
              <a:latin typeface="Arial"/>
              <a:ea typeface="Arial"/>
              <a:cs typeface="Arial"/>
            </a:endParaRPr>
          </a:p>
          <a:p>
            <a:pPr algn="just">
              <a:lnSpc>
                <a:spcPts val="1668"/>
              </a:lnSpc>
            </a:pPr>
            <a:r>
              <a:rPr lang="en-US" dirty="0">
                <a:solidFill>
                  <a:srgbClr val="000000"/>
                </a:solidFill>
                <a:latin typeface="Arial"/>
                <a:ea typeface="Arial"/>
                <a:cs typeface="Arial"/>
                <a:sym typeface="Arial"/>
              </a:rPr>
              <a:t>Explain that we will be using these skills to expand the choreography of the set phrase from the show. In pairs or small groups give students a key skill to focus on and task them with applying this skill to the set phrase. </a:t>
            </a:r>
            <a:endParaRPr lang="en-US" dirty="0">
              <a:solidFill>
                <a:srgbClr val="000000"/>
              </a:solidFill>
              <a:latin typeface="Arial"/>
              <a:ea typeface="Arial"/>
              <a:cs typeface="Arial"/>
            </a:endParaRPr>
          </a:p>
          <a:p>
            <a:pPr algn="just">
              <a:lnSpc>
                <a:spcPts val="1668"/>
              </a:lnSpc>
            </a:pPr>
            <a:r>
              <a:rPr lang="en-US" b="1" dirty="0">
                <a:solidFill>
                  <a:srgbClr val="000000"/>
                </a:solidFill>
                <a:latin typeface="Arial"/>
                <a:ea typeface="Arial"/>
                <a:cs typeface="Arial"/>
                <a:sym typeface="Arial"/>
              </a:rPr>
              <a:t>TIP:</a:t>
            </a:r>
            <a:r>
              <a:rPr lang="en-US" dirty="0">
                <a:solidFill>
                  <a:srgbClr val="000000"/>
                </a:solidFill>
                <a:latin typeface="Arial"/>
                <a:ea typeface="Arial"/>
                <a:cs typeface="Arial"/>
                <a:sym typeface="Arial"/>
              </a:rPr>
              <a:t> Retrograde is generally easier for students to master and fragmentation more challenging. You may wish to write each of the movements onto post-its for some students to be able to plan and </a:t>
            </a:r>
            <a:r>
              <a:rPr lang="en-US" dirty="0" err="1">
                <a:solidFill>
                  <a:srgbClr val="000000"/>
                </a:solidFill>
                <a:latin typeface="Arial"/>
                <a:ea typeface="Arial"/>
                <a:cs typeface="Arial"/>
                <a:sym typeface="Arial"/>
              </a:rPr>
              <a:t>visualise</a:t>
            </a:r>
            <a:r>
              <a:rPr lang="en-US" dirty="0">
                <a:solidFill>
                  <a:srgbClr val="000000"/>
                </a:solidFill>
                <a:latin typeface="Arial"/>
                <a:ea typeface="Arial"/>
                <a:cs typeface="Arial"/>
                <a:sym typeface="Arial"/>
              </a:rPr>
              <a:t> the task.</a:t>
            </a:r>
            <a:endParaRPr lang="en-US" dirty="0"/>
          </a:p>
          <a:p>
            <a:pPr algn="just">
              <a:lnSpc>
                <a:spcPts val="1668"/>
              </a:lnSpc>
            </a:pPr>
            <a:endParaRPr lang="en-US" sz="1191">
              <a:solidFill>
                <a:srgbClr val="000000"/>
              </a:solidFill>
              <a:latin typeface="Arial"/>
              <a:ea typeface="Arial"/>
              <a:cs typeface="Arial"/>
              <a:sym typeface="Arial"/>
            </a:endParaRPr>
          </a:p>
          <a:p>
            <a:pPr algn="just">
              <a:lnSpc>
                <a:spcPts val="4727"/>
              </a:lnSpc>
            </a:pPr>
            <a:r>
              <a:rPr lang="en-US" sz="3350" dirty="0">
                <a:solidFill>
                  <a:srgbClr val="000000"/>
                </a:solidFill>
                <a:latin typeface="Arial"/>
                <a:ea typeface="Arial"/>
                <a:cs typeface="Arial"/>
                <a:sym typeface="Arial"/>
              </a:rPr>
              <a:t>Variations</a:t>
            </a:r>
            <a:endParaRPr lang="en-US" sz="3350" dirty="0">
              <a:solidFill>
                <a:srgbClr val="000000"/>
              </a:solidFill>
              <a:latin typeface="Arial"/>
              <a:ea typeface="Arial"/>
              <a:cs typeface="Arial"/>
            </a:endParaRPr>
          </a:p>
          <a:p>
            <a:pPr algn="just">
              <a:lnSpc>
                <a:spcPts val="1668"/>
              </a:lnSpc>
            </a:pPr>
            <a:r>
              <a:rPr lang="en-US" dirty="0">
                <a:solidFill>
                  <a:srgbClr val="000000"/>
                </a:solidFill>
                <a:latin typeface="Arial"/>
                <a:ea typeface="Arial"/>
                <a:cs typeface="Arial"/>
                <a:sym typeface="Arial"/>
              </a:rPr>
              <a:t>Once students are comfortable with their revised set phrase order you can then play with different speeds when performing to music or ask students to come up with their own vocal sounds for each movements. This could be inspired by the skill of retrograde and the idea of reversing sound.</a:t>
            </a:r>
            <a:endParaRPr lang="en-US" dirty="0">
              <a:solidFill>
                <a:srgbClr val="000000"/>
              </a:solidFill>
              <a:latin typeface="Arial"/>
              <a:ea typeface="Arial"/>
              <a:cs typeface="Arial"/>
            </a:endParaRPr>
          </a:p>
          <a:p>
            <a:pPr algn="just">
              <a:lnSpc>
                <a:spcPts val="1668"/>
              </a:lnSpc>
            </a:pPr>
            <a:endParaRPr lang="en-US" sz="1400">
              <a:solidFill>
                <a:srgbClr val="000000"/>
              </a:solidFill>
              <a:latin typeface="Arial"/>
              <a:ea typeface="Arial"/>
              <a:cs typeface="Arial"/>
              <a:sym typeface="Arial"/>
            </a:endParaRPr>
          </a:p>
          <a:p>
            <a:pPr algn="just">
              <a:lnSpc>
                <a:spcPts val="4727"/>
              </a:lnSpc>
            </a:pPr>
            <a:r>
              <a:rPr lang="en-US" sz="3350" dirty="0">
                <a:solidFill>
                  <a:srgbClr val="000000"/>
                </a:solidFill>
                <a:latin typeface="Arial"/>
                <a:ea typeface="Arial"/>
                <a:cs typeface="Arial"/>
                <a:sym typeface="Arial"/>
              </a:rPr>
              <a:t>Challenge! </a:t>
            </a:r>
            <a:endParaRPr lang="en-US" sz="3350" dirty="0">
              <a:solidFill>
                <a:srgbClr val="000000"/>
              </a:solidFill>
              <a:latin typeface="Arial"/>
              <a:ea typeface="Arial"/>
              <a:cs typeface="Arial"/>
            </a:endParaRPr>
          </a:p>
          <a:p>
            <a:pPr algn="just">
              <a:lnSpc>
                <a:spcPts val="1668"/>
              </a:lnSpc>
            </a:pPr>
            <a:r>
              <a:rPr lang="en-US" dirty="0">
                <a:solidFill>
                  <a:srgbClr val="000000"/>
                </a:solidFill>
                <a:latin typeface="Arial"/>
                <a:ea typeface="Arial"/>
                <a:cs typeface="Arial"/>
                <a:sym typeface="Arial"/>
              </a:rPr>
              <a:t>If you wish to challenge students even further, you could assign a different movement to the numbers 1-6. Then give each group a dice and get them to create a movement phrase by rolling the dice and adding each movement together based on the numbers that they roll. </a:t>
            </a:r>
            <a:endParaRPr lang="en-US" dirty="0">
              <a:solidFill>
                <a:srgbClr val="000000"/>
              </a:solidFill>
              <a:latin typeface="Arial"/>
              <a:ea typeface="Arial"/>
              <a:cs typeface="Arial"/>
            </a:endParaRPr>
          </a:p>
        </p:txBody>
      </p:sp>
      <p:sp>
        <p:nvSpPr>
          <p:cNvPr id="9" name="TextBox 9"/>
          <p:cNvSpPr txBox="1"/>
          <p:nvPr/>
        </p:nvSpPr>
        <p:spPr>
          <a:xfrm>
            <a:off x="8118013" y="7843097"/>
            <a:ext cx="2051974" cy="1362615"/>
          </a:xfrm>
          <a:prstGeom prst="rect">
            <a:avLst/>
          </a:prstGeom>
        </p:spPr>
        <p:txBody>
          <a:bodyPr lIns="0" tIns="0" rIns="0" bIns="0" rtlCol="0" anchor="t">
            <a:spAutoFit/>
          </a:bodyPr>
          <a:lstStyle/>
          <a:p>
            <a:pPr algn="ctr">
              <a:lnSpc>
                <a:spcPts val="1960"/>
              </a:lnSpc>
            </a:pPr>
            <a:r>
              <a:rPr lang="en-US" sz="1400" b="1">
                <a:solidFill>
                  <a:srgbClr val="FFFFFF"/>
                </a:solidFill>
                <a:latin typeface="Arial Bold"/>
                <a:ea typeface="Arial Bold"/>
                <a:cs typeface="Arial Bold"/>
                <a:sym typeface="Arial Bold"/>
              </a:rPr>
              <a:t>Prior Learning:</a:t>
            </a:r>
          </a:p>
          <a:p>
            <a:pPr algn="ctr">
              <a:lnSpc>
                <a:spcPts val="980"/>
              </a:lnSpc>
            </a:pPr>
            <a:endParaRPr lang="en-US" sz="1400" b="1">
              <a:solidFill>
                <a:srgbClr val="FFFFFF"/>
              </a:solidFill>
              <a:latin typeface="Arial Bold"/>
              <a:ea typeface="Arial Bold"/>
              <a:cs typeface="Arial Bold"/>
              <a:sym typeface="Arial Bold"/>
            </a:endParaRPr>
          </a:p>
          <a:p>
            <a:pPr algn="ctr">
              <a:lnSpc>
                <a:spcPts val="1960"/>
              </a:lnSpc>
            </a:pPr>
            <a:r>
              <a:rPr lang="en-US" sz="1400" b="1">
                <a:solidFill>
                  <a:srgbClr val="FFFFFF"/>
                </a:solidFill>
                <a:latin typeface="Arial Bold"/>
                <a:ea typeface="Arial Bold"/>
                <a:cs typeface="Arial Bold"/>
                <a:sym typeface="Arial Bold"/>
              </a:rPr>
              <a:t>Ensure students know the set phrase taught in the dance lesson of the education pack.</a:t>
            </a:r>
          </a:p>
        </p:txBody>
      </p:sp>
      <p:sp>
        <p:nvSpPr>
          <p:cNvPr id="10" name="Freeform 10"/>
          <p:cNvSpPr/>
          <p:nvPr/>
        </p:nvSpPr>
        <p:spPr>
          <a:xfrm rot="2127156">
            <a:off x="17127941" y="6858862"/>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lIns="91440" tIns="45720" rIns="91440" bIns="45720" anchor="t"/>
          <a:lstStyle/>
          <a:p>
            <a:endParaRPr lang="en-GB" dirty="0">
              <a:solidFill>
                <a:srgbClr val="E4002B"/>
              </a:solidFill>
              <a:ea typeface="Calibri"/>
              <a:cs typeface="Calibri"/>
            </a:endParaRPr>
          </a:p>
        </p:txBody>
      </p:sp>
      <p:grpSp>
        <p:nvGrpSpPr>
          <p:cNvPr id="11" name="Group 11"/>
          <p:cNvGrpSpPr/>
          <p:nvPr/>
        </p:nvGrpSpPr>
        <p:grpSpPr>
          <a:xfrm>
            <a:off x="-560129" y="3869090"/>
            <a:ext cx="4783613" cy="6868551"/>
            <a:chOff x="0" y="0"/>
            <a:chExt cx="4137660" cy="5941060"/>
          </a:xfrm>
        </p:grpSpPr>
        <p:sp>
          <p:nvSpPr>
            <p:cNvPr id="12" name="Freeform 12"/>
            <p:cNvSpPr/>
            <p:nvPr/>
          </p:nvSpPr>
          <p:spPr>
            <a:xfrm>
              <a:off x="-350520" y="-288290"/>
              <a:ext cx="4956810" cy="6334760"/>
            </a:xfrm>
            <a:custGeom>
              <a:avLst/>
              <a:gdLst/>
              <a:ahLst/>
              <a:cxnLst/>
              <a:rect l="l" t="t" r="r" b="b"/>
              <a:pathLst>
                <a:path w="4956810" h="6334760">
                  <a:moveTo>
                    <a:pt x="762000" y="824230"/>
                  </a:moveTo>
                  <a:cubicBezTo>
                    <a:pt x="1517650" y="146050"/>
                    <a:pt x="2913380" y="0"/>
                    <a:pt x="3416300" y="1047750"/>
                  </a:cubicBezTo>
                  <a:cubicBezTo>
                    <a:pt x="3614420" y="1484630"/>
                    <a:pt x="3507740" y="1979930"/>
                    <a:pt x="3566160" y="2440940"/>
                  </a:cubicBezTo>
                  <a:cubicBezTo>
                    <a:pt x="3647440" y="3079750"/>
                    <a:pt x="4140200" y="3562350"/>
                    <a:pt x="4362450" y="4147820"/>
                  </a:cubicBezTo>
                  <a:cubicBezTo>
                    <a:pt x="4956810" y="5591810"/>
                    <a:pt x="3315970" y="6334760"/>
                    <a:pt x="2122170" y="6216650"/>
                  </a:cubicBezTo>
                  <a:cubicBezTo>
                    <a:pt x="1496060" y="6215380"/>
                    <a:pt x="762000" y="6047740"/>
                    <a:pt x="467360" y="5431790"/>
                  </a:cubicBezTo>
                  <a:cubicBezTo>
                    <a:pt x="166370" y="4765040"/>
                    <a:pt x="539750" y="4028440"/>
                    <a:pt x="553720" y="3336290"/>
                  </a:cubicBezTo>
                  <a:cubicBezTo>
                    <a:pt x="571500" y="2500630"/>
                    <a:pt x="0" y="1489710"/>
                    <a:pt x="762000" y="824230"/>
                  </a:cubicBezTo>
                  <a:close/>
                </a:path>
              </a:pathLst>
            </a:custGeom>
            <a:blipFill>
              <a:blip r:embed="rId13"/>
              <a:stretch>
                <a:fillRect l="-64852" r="-64852"/>
              </a:stretch>
            </a:blipFill>
          </p:spPr>
          <p:txBody>
            <a:bodyPr/>
            <a:lstStyle/>
            <a:p>
              <a:endParaRPr lang="en-GB"/>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30089" y="2916046"/>
            <a:ext cx="4097097" cy="3897363"/>
          </a:xfrm>
          <a:custGeom>
            <a:avLst/>
            <a:gdLst/>
            <a:ahLst/>
            <a:cxnLst/>
            <a:rect l="l" t="t" r="r" b="b"/>
            <a:pathLst>
              <a:path w="4097097" h="3897363">
                <a:moveTo>
                  <a:pt x="0" y="0"/>
                </a:moveTo>
                <a:lnTo>
                  <a:pt x="4097097" y="0"/>
                </a:lnTo>
                <a:lnTo>
                  <a:pt x="4097097" y="3897363"/>
                </a:lnTo>
                <a:lnTo>
                  <a:pt x="0" y="3897363"/>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rnd">
            <a:noFill/>
            <a:prstDash val="solid"/>
            <a:round/>
          </a:ln>
        </p:spPr>
        <p:txBody>
          <a:bodyPr/>
          <a:lstStyle/>
          <a:p>
            <a:endParaRPr lang="en-GB"/>
          </a:p>
        </p:txBody>
      </p:sp>
      <p:sp>
        <p:nvSpPr>
          <p:cNvPr id="3" name="Freeform 3"/>
          <p:cNvSpPr/>
          <p:nvPr/>
        </p:nvSpPr>
        <p:spPr>
          <a:xfrm>
            <a:off x="9157608" y="6169294"/>
            <a:ext cx="3883154" cy="3693850"/>
          </a:xfrm>
          <a:custGeom>
            <a:avLst/>
            <a:gdLst/>
            <a:ahLst/>
            <a:cxnLst/>
            <a:rect l="l" t="t" r="r" b="b"/>
            <a:pathLst>
              <a:path w="3883154" h="3693850">
                <a:moveTo>
                  <a:pt x="0" y="0"/>
                </a:moveTo>
                <a:lnTo>
                  <a:pt x="3883154" y="0"/>
                </a:lnTo>
                <a:lnTo>
                  <a:pt x="3883154" y="3693850"/>
                </a:lnTo>
                <a:lnTo>
                  <a:pt x="0" y="369385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rnd">
            <a:noFill/>
            <a:prstDash val="solid"/>
            <a:round/>
          </a:ln>
        </p:spPr>
        <p:txBody>
          <a:bodyPr/>
          <a:lstStyle/>
          <a:p>
            <a:endParaRPr lang="en-GB"/>
          </a:p>
        </p:txBody>
      </p:sp>
      <p:sp>
        <p:nvSpPr>
          <p:cNvPr id="4" name="Freeform 4"/>
          <p:cNvSpPr/>
          <p:nvPr/>
        </p:nvSpPr>
        <p:spPr>
          <a:xfrm>
            <a:off x="10087611" y="50263"/>
            <a:ext cx="4203693" cy="3998763"/>
          </a:xfrm>
          <a:custGeom>
            <a:avLst/>
            <a:gdLst/>
            <a:ahLst/>
            <a:cxnLst/>
            <a:rect l="l" t="t" r="r" b="b"/>
            <a:pathLst>
              <a:path w="4203693" h="3998763">
                <a:moveTo>
                  <a:pt x="0" y="0"/>
                </a:moveTo>
                <a:lnTo>
                  <a:pt x="4203693" y="0"/>
                </a:lnTo>
                <a:lnTo>
                  <a:pt x="4203693" y="3998763"/>
                </a:lnTo>
                <a:lnTo>
                  <a:pt x="0" y="3998763"/>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rnd">
            <a:noFill/>
            <a:prstDash val="solid"/>
            <a:round/>
          </a:ln>
        </p:spPr>
        <p:txBody>
          <a:bodyPr lIns="91440" tIns="45720" rIns="91440" bIns="45720" anchor="t"/>
          <a:lstStyle/>
          <a:p>
            <a:endParaRPr lang="en-GB" dirty="0">
              <a:solidFill>
                <a:srgbClr val="E4002B"/>
              </a:solidFill>
              <a:ea typeface="Calibri"/>
              <a:cs typeface="Calibri"/>
            </a:endParaRPr>
          </a:p>
        </p:txBody>
      </p:sp>
      <p:sp>
        <p:nvSpPr>
          <p:cNvPr id="5" name="Freeform 5"/>
          <p:cNvSpPr/>
          <p:nvPr/>
        </p:nvSpPr>
        <p:spPr>
          <a:xfrm>
            <a:off x="13040762" y="3272249"/>
            <a:ext cx="4192333" cy="3987957"/>
          </a:xfrm>
          <a:custGeom>
            <a:avLst/>
            <a:gdLst/>
            <a:ahLst/>
            <a:cxnLst/>
            <a:rect l="l" t="t" r="r" b="b"/>
            <a:pathLst>
              <a:path w="4192333" h="3987957">
                <a:moveTo>
                  <a:pt x="0" y="0"/>
                </a:moveTo>
                <a:lnTo>
                  <a:pt x="4192333" y="0"/>
                </a:lnTo>
                <a:lnTo>
                  <a:pt x="4192333" y="3987956"/>
                </a:lnTo>
                <a:lnTo>
                  <a:pt x="0" y="398795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rnd">
            <a:noFill/>
            <a:prstDash val="solid"/>
            <a:round/>
          </a:ln>
        </p:spPr>
        <p:txBody>
          <a:bodyPr/>
          <a:lstStyle/>
          <a:p>
            <a:endParaRPr lang="en-GB"/>
          </a:p>
        </p:txBody>
      </p:sp>
      <p:sp>
        <p:nvSpPr>
          <p:cNvPr id="6" name="Freeform 6"/>
          <p:cNvSpPr/>
          <p:nvPr/>
        </p:nvSpPr>
        <p:spPr>
          <a:xfrm>
            <a:off x="4380884" y="120500"/>
            <a:ext cx="3614503" cy="3438296"/>
          </a:xfrm>
          <a:custGeom>
            <a:avLst/>
            <a:gdLst/>
            <a:ahLst/>
            <a:cxnLst/>
            <a:rect l="l" t="t" r="r" b="b"/>
            <a:pathLst>
              <a:path w="3614503" h="3438296">
                <a:moveTo>
                  <a:pt x="0" y="0"/>
                </a:moveTo>
                <a:lnTo>
                  <a:pt x="3614503" y="0"/>
                </a:lnTo>
                <a:lnTo>
                  <a:pt x="3614503" y="3438297"/>
                </a:lnTo>
                <a:lnTo>
                  <a:pt x="0" y="343829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rnd">
            <a:noFill/>
            <a:prstDash val="solid"/>
            <a:round/>
          </a:ln>
        </p:spPr>
        <p:txBody>
          <a:bodyPr/>
          <a:lstStyle/>
          <a:p>
            <a:endParaRPr lang="en-GB"/>
          </a:p>
        </p:txBody>
      </p:sp>
      <p:sp>
        <p:nvSpPr>
          <p:cNvPr id="7" name="Freeform 7"/>
          <p:cNvSpPr/>
          <p:nvPr/>
        </p:nvSpPr>
        <p:spPr>
          <a:xfrm>
            <a:off x="4631004" y="6574823"/>
            <a:ext cx="3614503" cy="3438296"/>
          </a:xfrm>
          <a:custGeom>
            <a:avLst/>
            <a:gdLst/>
            <a:ahLst/>
            <a:cxnLst/>
            <a:rect l="l" t="t" r="r" b="b"/>
            <a:pathLst>
              <a:path w="3614503" h="3438296">
                <a:moveTo>
                  <a:pt x="0" y="0"/>
                </a:moveTo>
                <a:lnTo>
                  <a:pt x="3614503" y="0"/>
                </a:lnTo>
                <a:lnTo>
                  <a:pt x="3614503" y="3438297"/>
                </a:lnTo>
                <a:lnTo>
                  <a:pt x="0" y="3438297"/>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rnd">
            <a:noFill/>
            <a:prstDash val="solid"/>
            <a:round/>
          </a:ln>
        </p:spPr>
        <p:txBody>
          <a:bodyPr lIns="91440" tIns="45720" rIns="91440" bIns="45720" anchor="t"/>
          <a:lstStyle/>
          <a:p>
            <a:endParaRPr lang="en-GB" dirty="0">
              <a:solidFill>
                <a:srgbClr val="E4002B"/>
              </a:solidFill>
              <a:ea typeface="Calibri"/>
              <a:cs typeface="Calibri"/>
            </a:endParaRPr>
          </a:p>
        </p:txBody>
      </p:sp>
      <p:sp>
        <p:nvSpPr>
          <p:cNvPr id="8" name="Freeform 8"/>
          <p:cNvSpPr/>
          <p:nvPr/>
        </p:nvSpPr>
        <p:spPr>
          <a:xfrm>
            <a:off x="778375" y="3249341"/>
            <a:ext cx="3614503" cy="3438296"/>
          </a:xfrm>
          <a:custGeom>
            <a:avLst/>
            <a:gdLst/>
            <a:ahLst/>
            <a:cxnLst/>
            <a:rect l="l" t="t" r="r" b="b"/>
            <a:pathLst>
              <a:path w="3614503" h="3438296">
                <a:moveTo>
                  <a:pt x="0" y="0"/>
                </a:moveTo>
                <a:lnTo>
                  <a:pt x="3614504" y="0"/>
                </a:lnTo>
                <a:lnTo>
                  <a:pt x="3614504" y="3438297"/>
                </a:lnTo>
                <a:lnTo>
                  <a:pt x="0" y="343829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rnd">
            <a:noFill/>
            <a:prstDash val="solid"/>
            <a:round/>
          </a:ln>
        </p:spPr>
        <p:txBody>
          <a:bodyPr/>
          <a:lstStyle/>
          <a:p>
            <a:endParaRPr lang="en-GB"/>
          </a:p>
        </p:txBody>
      </p:sp>
      <p:sp>
        <p:nvSpPr>
          <p:cNvPr id="9" name="Freeform 9"/>
          <p:cNvSpPr/>
          <p:nvPr/>
        </p:nvSpPr>
        <p:spPr>
          <a:xfrm>
            <a:off x="11178583" y="4737848"/>
            <a:ext cx="1614529" cy="527413"/>
          </a:xfrm>
          <a:custGeom>
            <a:avLst/>
            <a:gdLst/>
            <a:ahLst/>
            <a:cxnLst/>
            <a:rect l="l" t="t" r="r" b="b"/>
            <a:pathLst>
              <a:path w="1614529" h="527413">
                <a:moveTo>
                  <a:pt x="0" y="0"/>
                </a:moveTo>
                <a:lnTo>
                  <a:pt x="1614529" y="0"/>
                </a:lnTo>
                <a:lnTo>
                  <a:pt x="1614529" y="527413"/>
                </a:lnTo>
                <a:lnTo>
                  <a:pt x="0" y="5274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rot="-8926439" flipH="1" flipV="1">
            <a:off x="11099376" y="5792017"/>
            <a:ext cx="1138935" cy="431372"/>
          </a:xfrm>
          <a:custGeom>
            <a:avLst/>
            <a:gdLst/>
            <a:ahLst/>
            <a:cxnLst/>
            <a:rect l="l" t="t" r="r" b="b"/>
            <a:pathLst>
              <a:path w="1138935" h="431372">
                <a:moveTo>
                  <a:pt x="1138935" y="431372"/>
                </a:moveTo>
                <a:lnTo>
                  <a:pt x="0" y="431372"/>
                </a:lnTo>
                <a:lnTo>
                  <a:pt x="0" y="0"/>
                </a:lnTo>
                <a:lnTo>
                  <a:pt x="1138935" y="0"/>
                </a:lnTo>
                <a:lnTo>
                  <a:pt x="1138935" y="431372"/>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 name="Freeform 11"/>
          <p:cNvSpPr/>
          <p:nvPr/>
        </p:nvSpPr>
        <p:spPr>
          <a:xfrm rot="9981531" flipH="1">
            <a:off x="11171240" y="3970890"/>
            <a:ext cx="1138935" cy="431372"/>
          </a:xfrm>
          <a:custGeom>
            <a:avLst/>
            <a:gdLst/>
            <a:ahLst/>
            <a:cxnLst/>
            <a:rect l="l" t="t" r="r" b="b"/>
            <a:pathLst>
              <a:path w="1138935" h="431372">
                <a:moveTo>
                  <a:pt x="1138935" y="0"/>
                </a:moveTo>
                <a:lnTo>
                  <a:pt x="0" y="0"/>
                </a:lnTo>
                <a:lnTo>
                  <a:pt x="0" y="431371"/>
                </a:lnTo>
                <a:lnTo>
                  <a:pt x="1138935" y="431371"/>
                </a:lnTo>
                <a:lnTo>
                  <a:pt x="1138935"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 name="Freeform 12"/>
          <p:cNvSpPr/>
          <p:nvPr/>
        </p:nvSpPr>
        <p:spPr>
          <a:xfrm rot="-10589832">
            <a:off x="5035522" y="4756721"/>
            <a:ext cx="1614529" cy="527413"/>
          </a:xfrm>
          <a:custGeom>
            <a:avLst/>
            <a:gdLst/>
            <a:ahLst/>
            <a:cxnLst/>
            <a:rect l="l" t="t" r="r" b="b"/>
            <a:pathLst>
              <a:path w="1614529" h="527413">
                <a:moveTo>
                  <a:pt x="0" y="0"/>
                </a:moveTo>
                <a:lnTo>
                  <a:pt x="1614529" y="0"/>
                </a:lnTo>
                <a:lnTo>
                  <a:pt x="1614529" y="527413"/>
                </a:lnTo>
                <a:lnTo>
                  <a:pt x="0" y="5274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rot="8940596" flipV="1">
            <a:off x="5518512" y="5793566"/>
            <a:ext cx="1138935" cy="431372"/>
          </a:xfrm>
          <a:custGeom>
            <a:avLst/>
            <a:gdLst/>
            <a:ahLst/>
            <a:cxnLst/>
            <a:rect l="l" t="t" r="r" b="b"/>
            <a:pathLst>
              <a:path w="1138935" h="431372">
                <a:moveTo>
                  <a:pt x="0" y="431372"/>
                </a:moveTo>
                <a:lnTo>
                  <a:pt x="1138935" y="431372"/>
                </a:lnTo>
                <a:lnTo>
                  <a:pt x="1138935" y="0"/>
                </a:lnTo>
                <a:lnTo>
                  <a:pt x="0" y="0"/>
                </a:lnTo>
                <a:lnTo>
                  <a:pt x="0" y="431372"/>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Freeform 14"/>
          <p:cNvSpPr/>
          <p:nvPr/>
        </p:nvSpPr>
        <p:spPr>
          <a:xfrm rot="-9179664">
            <a:off x="5655309" y="3917631"/>
            <a:ext cx="1138935" cy="431372"/>
          </a:xfrm>
          <a:custGeom>
            <a:avLst/>
            <a:gdLst/>
            <a:ahLst/>
            <a:cxnLst/>
            <a:rect l="l" t="t" r="r" b="b"/>
            <a:pathLst>
              <a:path w="1138935" h="431372">
                <a:moveTo>
                  <a:pt x="0" y="0"/>
                </a:moveTo>
                <a:lnTo>
                  <a:pt x="1138935" y="0"/>
                </a:lnTo>
                <a:lnTo>
                  <a:pt x="1138935" y="431372"/>
                </a:lnTo>
                <a:lnTo>
                  <a:pt x="0" y="4313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5" name="Freeform 15"/>
          <p:cNvSpPr/>
          <p:nvPr/>
        </p:nvSpPr>
        <p:spPr>
          <a:xfrm rot="364660">
            <a:off x="0" y="9383696"/>
            <a:ext cx="3956378" cy="1258847"/>
          </a:xfrm>
          <a:custGeom>
            <a:avLst/>
            <a:gdLst/>
            <a:ahLst/>
            <a:cxnLst/>
            <a:rect l="l" t="t" r="r" b="b"/>
            <a:pathLst>
              <a:path w="3956378" h="1258847">
                <a:moveTo>
                  <a:pt x="0" y="0"/>
                </a:moveTo>
                <a:lnTo>
                  <a:pt x="3956378" y="0"/>
                </a:lnTo>
                <a:lnTo>
                  <a:pt x="3956378" y="1258848"/>
                </a:lnTo>
                <a:lnTo>
                  <a:pt x="0" y="125884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GB"/>
          </a:p>
        </p:txBody>
      </p:sp>
      <p:sp>
        <p:nvSpPr>
          <p:cNvPr id="16" name="Freeform 16"/>
          <p:cNvSpPr/>
          <p:nvPr/>
        </p:nvSpPr>
        <p:spPr>
          <a:xfrm rot="-1821344">
            <a:off x="15882609" y="8593120"/>
            <a:ext cx="3660940" cy="2553506"/>
          </a:xfrm>
          <a:custGeom>
            <a:avLst/>
            <a:gdLst/>
            <a:ahLst/>
            <a:cxnLst/>
            <a:rect l="l" t="t" r="r" b="b"/>
            <a:pathLst>
              <a:path w="3660940" h="2553506">
                <a:moveTo>
                  <a:pt x="0" y="0"/>
                </a:moveTo>
                <a:lnTo>
                  <a:pt x="3660940" y="0"/>
                </a:lnTo>
                <a:lnTo>
                  <a:pt x="3660940" y="2553506"/>
                </a:lnTo>
                <a:lnTo>
                  <a:pt x="0" y="2553506"/>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GB"/>
          </a:p>
        </p:txBody>
      </p:sp>
      <p:sp>
        <p:nvSpPr>
          <p:cNvPr id="17" name="Freeform 17"/>
          <p:cNvSpPr/>
          <p:nvPr/>
        </p:nvSpPr>
        <p:spPr>
          <a:xfrm rot="-7327925">
            <a:off x="-1392319" y="-1936900"/>
            <a:ext cx="4540469" cy="4114800"/>
          </a:xfrm>
          <a:custGeom>
            <a:avLst/>
            <a:gdLst/>
            <a:ahLst/>
            <a:cxnLst/>
            <a:rect l="l" t="t" r="r" b="b"/>
            <a:pathLst>
              <a:path w="4540469" h="4114800">
                <a:moveTo>
                  <a:pt x="0" y="0"/>
                </a:moveTo>
                <a:lnTo>
                  <a:pt x="4540469" y="0"/>
                </a:lnTo>
                <a:lnTo>
                  <a:pt x="4540469"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8" name="Freeform 18"/>
          <p:cNvSpPr/>
          <p:nvPr/>
        </p:nvSpPr>
        <p:spPr>
          <a:xfrm rot="8637871">
            <a:off x="2299182" y="8475064"/>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GB"/>
          </a:p>
        </p:txBody>
      </p:sp>
      <p:sp>
        <p:nvSpPr>
          <p:cNvPr id="19" name="Freeform 19"/>
          <p:cNvSpPr/>
          <p:nvPr/>
        </p:nvSpPr>
        <p:spPr>
          <a:xfrm rot="2127156">
            <a:off x="17127941" y="6858862"/>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lIns="91440" tIns="45720" rIns="91440" bIns="45720" anchor="t"/>
          <a:lstStyle/>
          <a:p>
            <a:endParaRPr lang="en-GB" dirty="0">
              <a:solidFill>
                <a:srgbClr val="E4002B"/>
              </a:solidFill>
              <a:ea typeface="Calibri"/>
              <a:cs typeface="Calibri"/>
            </a:endParaRPr>
          </a:p>
        </p:txBody>
      </p:sp>
      <p:sp>
        <p:nvSpPr>
          <p:cNvPr id="20" name="Freeform 20"/>
          <p:cNvSpPr/>
          <p:nvPr/>
        </p:nvSpPr>
        <p:spPr>
          <a:xfrm>
            <a:off x="2788794" y="-187728"/>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lIns="91440" tIns="45720" rIns="91440" bIns="45720" anchor="t"/>
          <a:lstStyle/>
          <a:p>
            <a:endParaRPr lang="en-GB" dirty="0">
              <a:solidFill>
                <a:srgbClr val="E4002B"/>
              </a:solidFill>
              <a:ea typeface="Calibri"/>
              <a:cs typeface="Calibri"/>
            </a:endParaRPr>
          </a:p>
        </p:txBody>
      </p:sp>
      <p:sp>
        <p:nvSpPr>
          <p:cNvPr id="21" name="Freeform 21"/>
          <p:cNvSpPr/>
          <p:nvPr/>
        </p:nvSpPr>
        <p:spPr>
          <a:xfrm>
            <a:off x="15134608" y="563371"/>
            <a:ext cx="929347" cy="1154468"/>
          </a:xfrm>
          <a:custGeom>
            <a:avLst/>
            <a:gdLst/>
            <a:ahLst/>
            <a:cxnLst/>
            <a:rect l="l" t="t" r="r" b="b"/>
            <a:pathLst>
              <a:path w="929347" h="1154468">
                <a:moveTo>
                  <a:pt x="0" y="0"/>
                </a:moveTo>
                <a:lnTo>
                  <a:pt x="929347" y="0"/>
                </a:lnTo>
                <a:lnTo>
                  <a:pt x="929347" y="1154468"/>
                </a:lnTo>
                <a:lnTo>
                  <a:pt x="0" y="1154468"/>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GB"/>
          </a:p>
        </p:txBody>
      </p:sp>
      <p:sp>
        <p:nvSpPr>
          <p:cNvPr id="22" name="Freeform 22"/>
          <p:cNvSpPr/>
          <p:nvPr/>
        </p:nvSpPr>
        <p:spPr>
          <a:xfrm>
            <a:off x="16383528" y="-1494029"/>
            <a:ext cx="3878199" cy="41148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a:stretch>
          </a:blipFill>
          <a:ln cap="sq">
            <a:noFill/>
            <a:prstDash val="solid"/>
            <a:miter/>
          </a:ln>
        </p:spPr>
        <p:txBody>
          <a:bodyPr/>
          <a:lstStyle/>
          <a:p>
            <a:endParaRPr lang="en-GB"/>
          </a:p>
        </p:txBody>
      </p:sp>
      <p:sp>
        <p:nvSpPr>
          <p:cNvPr id="23" name="Freeform 23"/>
          <p:cNvSpPr/>
          <p:nvPr/>
        </p:nvSpPr>
        <p:spPr>
          <a:xfrm>
            <a:off x="-1245517" y="7439825"/>
            <a:ext cx="2023893" cy="2070478"/>
          </a:xfrm>
          <a:custGeom>
            <a:avLst/>
            <a:gdLst/>
            <a:ahLst/>
            <a:cxnLst/>
            <a:rect l="l" t="t" r="r" b="b"/>
            <a:pathLst>
              <a:path w="2023893" h="2070478">
                <a:moveTo>
                  <a:pt x="0" y="0"/>
                </a:moveTo>
                <a:lnTo>
                  <a:pt x="2023892" y="0"/>
                </a:lnTo>
                <a:lnTo>
                  <a:pt x="2023892" y="2070479"/>
                </a:lnTo>
                <a:lnTo>
                  <a:pt x="0" y="2070479"/>
                </a:lnTo>
                <a:lnTo>
                  <a:pt x="0" y="0"/>
                </a:lnTo>
                <a:close/>
              </a:path>
            </a:pathLst>
          </a:custGeom>
          <a:blipFill>
            <a:blip r:embed="rId27">
              <a:extLst>
                <a:ext uri="{96DAC541-7B7A-43D3-8B79-37D633B846F1}">
                  <asvg:svgBlip xmlns:asvg="http://schemas.microsoft.com/office/drawing/2016/SVG/main" r:embed="rId28"/>
                </a:ext>
              </a:extLst>
            </a:blip>
            <a:stretch>
              <a:fillRect/>
            </a:stretch>
          </a:blipFill>
          <a:ln cap="sq">
            <a:noFill/>
            <a:prstDash val="solid"/>
            <a:miter/>
          </a:ln>
        </p:spPr>
        <p:txBody>
          <a:bodyPr/>
          <a:lstStyle/>
          <a:p>
            <a:endParaRPr lang="en-GB"/>
          </a:p>
        </p:txBody>
      </p:sp>
      <p:sp>
        <p:nvSpPr>
          <p:cNvPr id="24" name="Freeform 24"/>
          <p:cNvSpPr/>
          <p:nvPr/>
        </p:nvSpPr>
        <p:spPr>
          <a:xfrm>
            <a:off x="17433425" y="2169305"/>
            <a:ext cx="1966743" cy="2012013"/>
          </a:xfrm>
          <a:custGeom>
            <a:avLst/>
            <a:gdLst/>
            <a:ahLst/>
            <a:cxnLst/>
            <a:rect l="l" t="t" r="r" b="b"/>
            <a:pathLst>
              <a:path w="1966743" h="2012013">
                <a:moveTo>
                  <a:pt x="0" y="0"/>
                </a:moveTo>
                <a:lnTo>
                  <a:pt x="1966742" y="0"/>
                </a:lnTo>
                <a:lnTo>
                  <a:pt x="1966742" y="2012013"/>
                </a:lnTo>
                <a:lnTo>
                  <a:pt x="0" y="2012013"/>
                </a:lnTo>
                <a:lnTo>
                  <a:pt x="0" y="0"/>
                </a:lnTo>
                <a:close/>
              </a:path>
            </a:pathLst>
          </a:custGeom>
          <a:blipFill>
            <a:blip r:embed="rId27">
              <a:extLst>
                <a:ext uri="{96DAC541-7B7A-43D3-8B79-37D633B846F1}">
                  <asvg:svgBlip xmlns:asvg="http://schemas.microsoft.com/office/drawing/2016/SVG/main" r:embed="rId28"/>
                </a:ext>
              </a:extLst>
            </a:blip>
            <a:stretch>
              <a:fillRect/>
            </a:stretch>
          </a:blipFill>
          <a:ln cap="sq">
            <a:noFill/>
            <a:prstDash val="solid"/>
            <a:miter/>
          </a:ln>
        </p:spPr>
        <p:txBody>
          <a:bodyPr/>
          <a:lstStyle/>
          <a:p>
            <a:endParaRPr lang="en-GB"/>
          </a:p>
        </p:txBody>
      </p:sp>
      <p:sp>
        <p:nvSpPr>
          <p:cNvPr id="25" name="Freeform 25"/>
          <p:cNvSpPr/>
          <p:nvPr/>
        </p:nvSpPr>
        <p:spPr>
          <a:xfrm>
            <a:off x="14781178" y="8265564"/>
            <a:ext cx="2203098" cy="2448236"/>
          </a:xfrm>
          <a:custGeom>
            <a:avLst/>
            <a:gdLst/>
            <a:ahLst/>
            <a:cxnLst/>
            <a:rect l="l" t="t" r="r" b="b"/>
            <a:pathLst>
              <a:path w="2203098" h="2448236">
                <a:moveTo>
                  <a:pt x="0" y="0"/>
                </a:moveTo>
                <a:lnTo>
                  <a:pt x="2203098" y="0"/>
                </a:lnTo>
                <a:lnTo>
                  <a:pt x="2203098" y="2448235"/>
                </a:lnTo>
                <a:lnTo>
                  <a:pt x="0" y="244823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GB"/>
          </a:p>
        </p:txBody>
      </p:sp>
      <p:sp>
        <p:nvSpPr>
          <p:cNvPr id="26" name="TextBox 26"/>
          <p:cNvSpPr txBox="1"/>
          <p:nvPr/>
        </p:nvSpPr>
        <p:spPr>
          <a:xfrm>
            <a:off x="1281042" y="4766695"/>
            <a:ext cx="2882626" cy="1103961"/>
          </a:xfrm>
          <a:prstGeom prst="rect">
            <a:avLst/>
          </a:prstGeom>
        </p:spPr>
        <p:txBody>
          <a:bodyPr lIns="0" tIns="0" rIns="0" bIns="0" rtlCol="0" anchor="t">
            <a:spAutoFit/>
          </a:bodyPr>
          <a:lstStyle/>
          <a:p>
            <a:pPr marL="0" lvl="1" indent="0" algn="ctr">
              <a:lnSpc>
                <a:spcPts val="1494"/>
              </a:lnSpc>
            </a:pPr>
            <a:r>
              <a:rPr lang="en-US" sz="1177" spc="29">
                <a:solidFill>
                  <a:srgbClr val="000000"/>
                </a:solidFill>
                <a:latin typeface="Arial"/>
                <a:ea typeface="Arial"/>
                <a:cs typeface="Arial"/>
                <a:sym typeface="Arial"/>
              </a:rPr>
              <a:t>Get students into a circle and pass the ball randomly from one person to the next. Each time a student catches the ball they have to recall the next movement from the set dance. This is a great starter recap exercise. </a:t>
            </a:r>
          </a:p>
        </p:txBody>
      </p:sp>
      <p:sp>
        <p:nvSpPr>
          <p:cNvPr id="27" name="TextBox 27"/>
          <p:cNvSpPr txBox="1"/>
          <p:nvPr/>
        </p:nvSpPr>
        <p:spPr>
          <a:xfrm>
            <a:off x="1345892" y="4096098"/>
            <a:ext cx="2817776" cy="768629"/>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PASS THE BALL AND RECALL </a:t>
            </a:r>
          </a:p>
        </p:txBody>
      </p:sp>
      <p:sp>
        <p:nvSpPr>
          <p:cNvPr id="28" name="TextBox 28"/>
          <p:cNvSpPr txBox="1"/>
          <p:nvPr/>
        </p:nvSpPr>
        <p:spPr>
          <a:xfrm>
            <a:off x="9606742" y="7717442"/>
            <a:ext cx="3134590" cy="1140440"/>
          </a:xfrm>
          <a:prstGeom prst="rect">
            <a:avLst/>
          </a:prstGeom>
        </p:spPr>
        <p:txBody>
          <a:bodyPr lIns="0" tIns="0" rIns="0" bIns="0" rtlCol="0" anchor="t">
            <a:spAutoFit/>
          </a:bodyPr>
          <a:lstStyle/>
          <a:p>
            <a:pPr algn="ctr">
              <a:lnSpc>
                <a:spcPts val="1494"/>
              </a:lnSpc>
            </a:pPr>
            <a:r>
              <a:rPr lang="en-US" sz="1177" spc="29">
                <a:solidFill>
                  <a:srgbClr val="000000"/>
                </a:solidFill>
                <a:latin typeface="Arial"/>
                <a:ea typeface="Arial"/>
                <a:cs typeface="Arial"/>
                <a:sym typeface="Arial"/>
              </a:rPr>
              <a:t>Think about movement substitutions or alternatives for students with different needs or for a challenge. Could this movement be performed with another part of your body?  What would this movement look like without travelling anywhere in the space?</a:t>
            </a:r>
          </a:p>
        </p:txBody>
      </p:sp>
      <p:sp>
        <p:nvSpPr>
          <p:cNvPr id="29" name="TextBox 29"/>
          <p:cNvSpPr txBox="1"/>
          <p:nvPr/>
        </p:nvSpPr>
        <p:spPr>
          <a:xfrm>
            <a:off x="9931968" y="7293635"/>
            <a:ext cx="2334434" cy="382925"/>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Accessibility</a:t>
            </a:r>
          </a:p>
        </p:txBody>
      </p:sp>
      <p:sp>
        <p:nvSpPr>
          <p:cNvPr id="30" name="TextBox 30"/>
          <p:cNvSpPr txBox="1"/>
          <p:nvPr/>
        </p:nvSpPr>
        <p:spPr>
          <a:xfrm>
            <a:off x="10605894" y="1472400"/>
            <a:ext cx="3157113" cy="1682512"/>
          </a:xfrm>
          <a:prstGeom prst="rect">
            <a:avLst/>
          </a:prstGeom>
        </p:spPr>
        <p:txBody>
          <a:bodyPr lIns="0" tIns="0" rIns="0" bIns="0" rtlCol="0" anchor="t">
            <a:spAutoFit/>
          </a:bodyPr>
          <a:lstStyle/>
          <a:p>
            <a:pPr algn="ctr">
              <a:lnSpc>
                <a:spcPts val="1324"/>
              </a:lnSpc>
            </a:pPr>
            <a:r>
              <a:rPr lang="en-US" sz="1043" spc="26">
                <a:solidFill>
                  <a:srgbClr val="000000"/>
                </a:solidFill>
                <a:latin typeface="Arial"/>
                <a:ea typeface="Arial"/>
                <a:cs typeface="Arial"/>
                <a:sym typeface="Arial"/>
              </a:rPr>
              <a:t>For teachers who are confident delivering dance or for students in need of a challenge, why not extend your dance learning and challenge students by learning one of the following dances from the film:</a:t>
            </a:r>
          </a:p>
          <a:p>
            <a:r>
              <a:rPr lang="en-US" sz="1100" b="1">
                <a:solidFill>
                  <a:schemeClr val="bg1"/>
                </a:solidFill>
              </a:rPr>
              <a:t>1. 01:34 – The first dance of the show</a:t>
            </a:r>
          </a:p>
          <a:p>
            <a:r>
              <a:rPr lang="en-US" sz="1100" b="1">
                <a:solidFill>
                  <a:schemeClr val="bg1"/>
                </a:solidFill>
              </a:rPr>
              <a:t>2. 08:20 – Encounters kindness</a:t>
            </a:r>
          </a:p>
          <a:p>
            <a:r>
              <a:rPr lang="en-US" sz="1100" b="1">
                <a:solidFill>
                  <a:schemeClr val="bg1"/>
                </a:solidFill>
              </a:rPr>
              <a:t>3. 13:57 – Encounters cruelty part one</a:t>
            </a:r>
          </a:p>
          <a:p>
            <a:r>
              <a:rPr lang="en-US" sz="1100" b="1">
                <a:solidFill>
                  <a:schemeClr val="bg1"/>
                </a:solidFill>
              </a:rPr>
              <a:t>4. 31:55 – The greedy Donnarumma family devouring 	their feast</a:t>
            </a:r>
          </a:p>
          <a:p>
            <a:r>
              <a:rPr lang="en-US" sz="1100" b="1">
                <a:solidFill>
                  <a:schemeClr val="bg1"/>
                </a:solidFill>
              </a:rPr>
              <a:t>5. 37:30 – Encounters cruelty part two</a:t>
            </a:r>
          </a:p>
        </p:txBody>
      </p:sp>
      <p:sp>
        <p:nvSpPr>
          <p:cNvPr id="31" name="TextBox 31"/>
          <p:cNvSpPr txBox="1"/>
          <p:nvPr/>
        </p:nvSpPr>
        <p:spPr>
          <a:xfrm>
            <a:off x="10920962" y="1063543"/>
            <a:ext cx="2334434" cy="406679"/>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LEVELLING UP</a:t>
            </a:r>
          </a:p>
        </p:txBody>
      </p:sp>
      <p:sp>
        <p:nvSpPr>
          <p:cNvPr id="32" name="TextBox 32"/>
          <p:cNvSpPr txBox="1"/>
          <p:nvPr/>
        </p:nvSpPr>
        <p:spPr>
          <a:xfrm>
            <a:off x="13648204" y="4709273"/>
            <a:ext cx="2977449" cy="1717521"/>
          </a:xfrm>
          <a:prstGeom prst="rect">
            <a:avLst/>
          </a:prstGeom>
        </p:spPr>
        <p:txBody>
          <a:bodyPr lIns="0" tIns="0" rIns="0" bIns="0" rtlCol="0" anchor="t">
            <a:spAutoFit/>
          </a:bodyPr>
          <a:lstStyle/>
          <a:p>
            <a:pPr marL="0" lvl="1" indent="0" algn="ctr">
              <a:lnSpc>
                <a:spcPts val="1494"/>
              </a:lnSpc>
            </a:pPr>
            <a:r>
              <a:rPr lang="en-US" sz="1150" spc="29" dirty="0">
                <a:solidFill>
                  <a:srgbClr val="000000"/>
                </a:solidFill>
                <a:latin typeface="Arial"/>
                <a:ea typeface="Arial"/>
                <a:cs typeface="Arial"/>
                <a:sym typeface="Arial"/>
              </a:rPr>
              <a:t>Ensure you use the verbal prompts from the dance tutorial video when teaching students the set phrase. This helps students to remember the movement sequence and adds some fun along the way. You could even include further key skills by awarding praise points for the best use of facial expressions and verbal sound effects.</a:t>
            </a:r>
          </a:p>
        </p:txBody>
      </p:sp>
      <p:sp>
        <p:nvSpPr>
          <p:cNvPr id="33" name="TextBox 33"/>
          <p:cNvSpPr txBox="1"/>
          <p:nvPr/>
        </p:nvSpPr>
        <p:spPr>
          <a:xfrm>
            <a:off x="13967390" y="4331169"/>
            <a:ext cx="2334434" cy="406679"/>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VERBAL PROMPTS</a:t>
            </a:r>
          </a:p>
        </p:txBody>
      </p:sp>
      <p:sp>
        <p:nvSpPr>
          <p:cNvPr id="34" name="TextBox 34"/>
          <p:cNvSpPr txBox="1"/>
          <p:nvPr/>
        </p:nvSpPr>
        <p:spPr>
          <a:xfrm>
            <a:off x="4921433" y="1474941"/>
            <a:ext cx="2671750" cy="1139607"/>
          </a:xfrm>
          <a:prstGeom prst="rect">
            <a:avLst/>
          </a:prstGeom>
        </p:spPr>
        <p:txBody>
          <a:bodyPr wrap="square" lIns="0" tIns="0" rIns="0" bIns="0" rtlCol="0" anchor="t">
            <a:spAutoFit/>
          </a:bodyPr>
          <a:lstStyle/>
          <a:p>
            <a:pPr algn="ctr">
              <a:lnSpc>
                <a:spcPts val="1494"/>
              </a:lnSpc>
            </a:pPr>
            <a:r>
              <a:rPr lang="en-US" sz="1150" spc="29" dirty="0">
                <a:solidFill>
                  <a:srgbClr val="000000"/>
                </a:solidFill>
                <a:latin typeface="Arial"/>
                <a:ea typeface="Arial"/>
                <a:cs typeface="Arial"/>
                <a:sym typeface="Arial"/>
              </a:rPr>
              <a:t>For students where visual cues are most helpful, we have created flashcards to aid your lessons. These are great for laying face down and getting students to pick at random.</a:t>
            </a:r>
          </a:p>
          <a:p>
            <a:pPr algn="ctr">
              <a:lnSpc>
                <a:spcPts val="1494"/>
              </a:lnSpc>
            </a:pPr>
            <a:r>
              <a:rPr lang="en-US" sz="1150" b="1" spc="29" dirty="0">
                <a:solidFill>
                  <a:srgbClr val="E5143B"/>
                </a:solidFill>
                <a:latin typeface="Arial Bold"/>
                <a:ea typeface="Arial Bold"/>
                <a:cs typeface="Arial Bold"/>
                <a:hlinkClick r:id="rId31">
                  <a:extLst>
                    <a:ext uri="{A12FA001-AC4F-418D-AE19-62706E023703}">
                      <ahyp:hlinkClr xmlns:ahyp="http://schemas.microsoft.com/office/drawing/2018/hyperlinkcolor" val="tx"/>
                    </a:ext>
                  </a:extLst>
                </a:hlinkClick>
              </a:rPr>
              <a:t>VIEW THE FLASHCARDS</a:t>
            </a:r>
          </a:p>
        </p:txBody>
      </p:sp>
      <p:sp>
        <p:nvSpPr>
          <p:cNvPr id="35" name="TextBox 35"/>
          <p:cNvSpPr txBox="1"/>
          <p:nvPr/>
        </p:nvSpPr>
        <p:spPr>
          <a:xfrm>
            <a:off x="4603012" y="1187335"/>
            <a:ext cx="2900164" cy="382092"/>
          </a:xfrm>
          <a:prstGeom prst="rect">
            <a:avLst/>
          </a:prstGeom>
        </p:spPr>
        <p:txBody>
          <a:bodyPr lIns="0" tIns="0" rIns="0" bIns="0" rtlCol="0" anchor="t">
            <a:spAutoFit/>
          </a:bodyPr>
          <a:lstStyle/>
          <a:p>
            <a:pPr marL="0" lvl="1" indent="0" algn="ctr">
              <a:lnSpc>
                <a:spcPts val="2921"/>
              </a:lnSpc>
            </a:pPr>
            <a:r>
              <a:rPr lang="en-US" sz="3450" b="1" spc="31">
                <a:solidFill>
                  <a:srgbClr val="E5143B"/>
                </a:solidFill>
                <a:latin typeface="Amatic SC Bold"/>
                <a:ea typeface="Amatic SC Bold"/>
                <a:cs typeface="Amatic SC Bold"/>
                <a:sym typeface="Amatic SC Bold"/>
              </a:rPr>
              <a:t>SCAFFOLDED RESOURCES</a:t>
            </a:r>
            <a:endParaRPr lang="en-US" sz="3450" b="1" spc="31">
              <a:solidFill>
                <a:srgbClr val="E5143B"/>
              </a:solidFill>
              <a:latin typeface="Amatic SC Bold"/>
              <a:ea typeface="Amatic SC Bold"/>
              <a:cs typeface="Amatic SC Bold"/>
            </a:endParaRPr>
          </a:p>
        </p:txBody>
      </p:sp>
      <p:sp>
        <p:nvSpPr>
          <p:cNvPr id="36" name="TextBox 36"/>
          <p:cNvSpPr txBox="1"/>
          <p:nvPr/>
        </p:nvSpPr>
        <p:spPr>
          <a:xfrm>
            <a:off x="5057560" y="7892854"/>
            <a:ext cx="2761390" cy="1332801"/>
          </a:xfrm>
          <a:prstGeom prst="rect">
            <a:avLst/>
          </a:prstGeom>
        </p:spPr>
        <p:txBody>
          <a:bodyPr lIns="0" tIns="0" rIns="0" bIns="0" rtlCol="0" anchor="t">
            <a:spAutoFit/>
          </a:bodyPr>
          <a:lstStyle/>
          <a:p>
            <a:pPr marL="0" lvl="1" indent="0" algn="ctr">
              <a:lnSpc>
                <a:spcPts val="1494"/>
              </a:lnSpc>
            </a:pPr>
            <a:r>
              <a:rPr lang="en-US" sz="1177" spc="29">
                <a:solidFill>
                  <a:srgbClr val="000000"/>
                </a:solidFill>
                <a:latin typeface="Arial"/>
                <a:ea typeface="Arial"/>
                <a:cs typeface="Arial"/>
                <a:sym typeface="Arial"/>
              </a:rPr>
              <a:t>To add fun to your lessons or to support students to come up with ideas add your flashcards from the scaffold resources to foam dice. Get students to roll the dice and create a movement for each roll, joining them together as they go.</a:t>
            </a:r>
          </a:p>
        </p:txBody>
      </p:sp>
      <p:sp>
        <p:nvSpPr>
          <p:cNvPr id="37" name="TextBox 37"/>
          <p:cNvSpPr txBox="1"/>
          <p:nvPr/>
        </p:nvSpPr>
        <p:spPr>
          <a:xfrm>
            <a:off x="5271038" y="7554125"/>
            <a:ext cx="2334434" cy="406679"/>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READY SET ROLL</a:t>
            </a:r>
          </a:p>
        </p:txBody>
      </p:sp>
      <p:sp>
        <p:nvSpPr>
          <p:cNvPr id="38" name="TextBox 38"/>
          <p:cNvSpPr txBox="1"/>
          <p:nvPr/>
        </p:nvSpPr>
        <p:spPr>
          <a:xfrm>
            <a:off x="7360340" y="4161006"/>
            <a:ext cx="3036593" cy="1805467"/>
          </a:xfrm>
          <a:prstGeom prst="rect">
            <a:avLst/>
          </a:prstGeom>
        </p:spPr>
        <p:txBody>
          <a:bodyPr lIns="0" tIns="0" rIns="0" bIns="0" rtlCol="0" anchor="t">
            <a:spAutoFit/>
          </a:bodyPr>
          <a:lstStyle/>
          <a:p>
            <a:pPr marL="0" lvl="1" indent="0" algn="ctr">
              <a:lnSpc>
                <a:spcPts val="4646"/>
              </a:lnSpc>
            </a:pPr>
            <a:r>
              <a:rPr lang="en-US" sz="5531" b="1" spc="49">
                <a:solidFill>
                  <a:srgbClr val="000000"/>
                </a:solidFill>
                <a:latin typeface="Amatic SC Bold"/>
                <a:ea typeface="Amatic SC Bold"/>
                <a:cs typeface="Amatic SC Bold"/>
                <a:sym typeface="Amatic SC Bold"/>
              </a:rPr>
              <a:t>6. DANCE LESSON TIPS AND TRICKS</a:t>
            </a:r>
          </a:p>
        </p:txBody>
      </p:sp>
      <p:sp>
        <p:nvSpPr>
          <p:cNvPr id="39" name="Freeform 39"/>
          <p:cNvSpPr/>
          <p:nvPr/>
        </p:nvSpPr>
        <p:spPr>
          <a:xfrm>
            <a:off x="777026" y="811820"/>
            <a:ext cx="1808601" cy="2009844"/>
          </a:xfrm>
          <a:custGeom>
            <a:avLst/>
            <a:gdLst/>
            <a:ahLst/>
            <a:cxnLst/>
            <a:rect l="l" t="t" r="r" b="b"/>
            <a:pathLst>
              <a:path w="1808601" h="2009844">
                <a:moveTo>
                  <a:pt x="0" y="0"/>
                </a:moveTo>
                <a:lnTo>
                  <a:pt x="1808601" y="0"/>
                </a:lnTo>
                <a:lnTo>
                  <a:pt x="1808601" y="2009843"/>
                </a:lnTo>
                <a:lnTo>
                  <a:pt x="0" y="2009843"/>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09934" y="2283101"/>
            <a:ext cx="8242297" cy="7840485"/>
          </a:xfrm>
          <a:custGeom>
            <a:avLst/>
            <a:gdLst/>
            <a:ahLst/>
            <a:cxnLst/>
            <a:rect l="l" t="t" r="r" b="b"/>
            <a:pathLst>
              <a:path w="8242297" h="7840485">
                <a:moveTo>
                  <a:pt x="0" y="0"/>
                </a:moveTo>
                <a:lnTo>
                  <a:pt x="8242297" y="0"/>
                </a:lnTo>
                <a:lnTo>
                  <a:pt x="8242297" y="7840484"/>
                </a:lnTo>
                <a:lnTo>
                  <a:pt x="0" y="78404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rnd">
            <a:noFill/>
            <a:prstDash val="solid"/>
            <a:round/>
          </a:ln>
        </p:spPr>
        <p:txBody>
          <a:bodyPr/>
          <a:lstStyle/>
          <a:p>
            <a:endParaRPr lang="en-GB"/>
          </a:p>
        </p:txBody>
      </p:sp>
      <p:sp>
        <p:nvSpPr>
          <p:cNvPr id="3" name="Freeform 3"/>
          <p:cNvSpPr/>
          <p:nvPr/>
        </p:nvSpPr>
        <p:spPr>
          <a:xfrm rot="1404935">
            <a:off x="6326765" y="2817294"/>
            <a:ext cx="1959005" cy="639942"/>
          </a:xfrm>
          <a:custGeom>
            <a:avLst/>
            <a:gdLst/>
            <a:ahLst/>
            <a:cxnLst/>
            <a:rect l="l" t="t" r="r" b="b"/>
            <a:pathLst>
              <a:path w="1959005" h="639942">
                <a:moveTo>
                  <a:pt x="0" y="0"/>
                </a:moveTo>
                <a:lnTo>
                  <a:pt x="1959005" y="0"/>
                </a:lnTo>
                <a:lnTo>
                  <a:pt x="1959005" y="639942"/>
                </a:lnTo>
                <a:lnTo>
                  <a:pt x="0" y="639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364660">
            <a:off x="0" y="9383696"/>
            <a:ext cx="3956378" cy="1258847"/>
          </a:xfrm>
          <a:custGeom>
            <a:avLst/>
            <a:gdLst/>
            <a:ahLst/>
            <a:cxnLst/>
            <a:rect l="l" t="t" r="r" b="b"/>
            <a:pathLst>
              <a:path w="3956378" h="1258847">
                <a:moveTo>
                  <a:pt x="0" y="0"/>
                </a:moveTo>
                <a:lnTo>
                  <a:pt x="3956378" y="0"/>
                </a:lnTo>
                <a:lnTo>
                  <a:pt x="3956378" y="1258848"/>
                </a:lnTo>
                <a:lnTo>
                  <a:pt x="0" y="125884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5" name="Freeform 5"/>
          <p:cNvSpPr/>
          <p:nvPr/>
        </p:nvSpPr>
        <p:spPr>
          <a:xfrm rot="-1821344">
            <a:off x="15882609" y="8593120"/>
            <a:ext cx="3660940" cy="2553506"/>
          </a:xfrm>
          <a:custGeom>
            <a:avLst/>
            <a:gdLst/>
            <a:ahLst/>
            <a:cxnLst/>
            <a:rect l="l" t="t" r="r" b="b"/>
            <a:pathLst>
              <a:path w="3660940" h="2553506">
                <a:moveTo>
                  <a:pt x="0" y="0"/>
                </a:moveTo>
                <a:lnTo>
                  <a:pt x="3660940" y="0"/>
                </a:lnTo>
                <a:lnTo>
                  <a:pt x="3660940" y="2553506"/>
                </a:lnTo>
                <a:lnTo>
                  <a:pt x="0" y="255350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6" name="Freeform 6"/>
          <p:cNvSpPr/>
          <p:nvPr/>
        </p:nvSpPr>
        <p:spPr>
          <a:xfrm rot="-7327925">
            <a:off x="-1392319" y="-1936900"/>
            <a:ext cx="4540469" cy="4114800"/>
          </a:xfrm>
          <a:custGeom>
            <a:avLst/>
            <a:gdLst/>
            <a:ahLst/>
            <a:cxnLst/>
            <a:rect l="l" t="t" r="r" b="b"/>
            <a:pathLst>
              <a:path w="4540469" h="4114800">
                <a:moveTo>
                  <a:pt x="0" y="0"/>
                </a:moveTo>
                <a:lnTo>
                  <a:pt x="4540469" y="0"/>
                </a:lnTo>
                <a:lnTo>
                  <a:pt x="454046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rot="8637871">
            <a:off x="2299182" y="8475064"/>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GB"/>
          </a:p>
        </p:txBody>
      </p:sp>
      <p:sp>
        <p:nvSpPr>
          <p:cNvPr id="8" name="Freeform 8"/>
          <p:cNvSpPr/>
          <p:nvPr/>
        </p:nvSpPr>
        <p:spPr>
          <a:xfrm rot="2127156">
            <a:off x="17127941" y="6858862"/>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lIns="91440" tIns="45720" rIns="91440" bIns="45720" anchor="t"/>
          <a:lstStyle/>
          <a:p>
            <a:endParaRPr lang="en-GB" dirty="0">
              <a:solidFill>
                <a:srgbClr val="E4002B"/>
              </a:solidFill>
              <a:ea typeface="Calibri"/>
              <a:cs typeface="Calibri"/>
            </a:endParaRPr>
          </a:p>
        </p:txBody>
      </p:sp>
      <p:sp>
        <p:nvSpPr>
          <p:cNvPr id="9" name="Freeform 9"/>
          <p:cNvSpPr/>
          <p:nvPr/>
        </p:nvSpPr>
        <p:spPr>
          <a:xfrm>
            <a:off x="2788794" y="-187728"/>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lIns="91440" tIns="45720" rIns="91440" bIns="45720" anchor="t"/>
          <a:lstStyle/>
          <a:p>
            <a:endParaRPr lang="en-GB" dirty="0">
              <a:solidFill>
                <a:srgbClr val="E4002B"/>
              </a:solidFill>
              <a:ea typeface="Calibri"/>
              <a:cs typeface="Calibri"/>
            </a:endParaRPr>
          </a:p>
        </p:txBody>
      </p:sp>
      <p:sp>
        <p:nvSpPr>
          <p:cNvPr id="10" name="Freeform 10"/>
          <p:cNvSpPr/>
          <p:nvPr/>
        </p:nvSpPr>
        <p:spPr>
          <a:xfrm>
            <a:off x="15134608" y="563371"/>
            <a:ext cx="929347" cy="1154468"/>
          </a:xfrm>
          <a:custGeom>
            <a:avLst/>
            <a:gdLst/>
            <a:ahLst/>
            <a:cxnLst/>
            <a:rect l="l" t="t" r="r" b="b"/>
            <a:pathLst>
              <a:path w="929347" h="1154468">
                <a:moveTo>
                  <a:pt x="0" y="0"/>
                </a:moveTo>
                <a:lnTo>
                  <a:pt x="929347" y="0"/>
                </a:lnTo>
                <a:lnTo>
                  <a:pt x="929347" y="1154468"/>
                </a:lnTo>
                <a:lnTo>
                  <a:pt x="0" y="115446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GB"/>
          </a:p>
        </p:txBody>
      </p:sp>
      <p:sp>
        <p:nvSpPr>
          <p:cNvPr id="11" name="Freeform 11"/>
          <p:cNvSpPr/>
          <p:nvPr/>
        </p:nvSpPr>
        <p:spPr>
          <a:xfrm>
            <a:off x="16383528" y="-1494029"/>
            <a:ext cx="3878199" cy="41148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GB"/>
          </a:p>
        </p:txBody>
      </p:sp>
      <p:sp>
        <p:nvSpPr>
          <p:cNvPr id="12" name="Freeform 12"/>
          <p:cNvSpPr/>
          <p:nvPr/>
        </p:nvSpPr>
        <p:spPr>
          <a:xfrm>
            <a:off x="-1245517" y="7439825"/>
            <a:ext cx="2023893" cy="2070478"/>
          </a:xfrm>
          <a:custGeom>
            <a:avLst/>
            <a:gdLst/>
            <a:ahLst/>
            <a:cxnLst/>
            <a:rect l="l" t="t" r="r" b="b"/>
            <a:pathLst>
              <a:path w="2023893" h="2070478">
                <a:moveTo>
                  <a:pt x="0" y="0"/>
                </a:moveTo>
                <a:lnTo>
                  <a:pt x="2023892" y="0"/>
                </a:lnTo>
                <a:lnTo>
                  <a:pt x="2023892" y="2070479"/>
                </a:lnTo>
                <a:lnTo>
                  <a:pt x="0" y="2070479"/>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n-GB"/>
          </a:p>
        </p:txBody>
      </p:sp>
      <p:sp>
        <p:nvSpPr>
          <p:cNvPr id="13" name="Freeform 13"/>
          <p:cNvSpPr/>
          <p:nvPr/>
        </p:nvSpPr>
        <p:spPr>
          <a:xfrm>
            <a:off x="17433425" y="2169305"/>
            <a:ext cx="1966743" cy="2012013"/>
          </a:xfrm>
          <a:custGeom>
            <a:avLst/>
            <a:gdLst/>
            <a:ahLst/>
            <a:cxnLst/>
            <a:rect l="l" t="t" r="r" b="b"/>
            <a:pathLst>
              <a:path w="1966743" h="2012013">
                <a:moveTo>
                  <a:pt x="0" y="0"/>
                </a:moveTo>
                <a:lnTo>
                  <a:pt x="1966742" y="0"/>
                </a:lnTo>
                <a:lnTo>
                  <a:pt x="1966742" y="2012013"/>
                </a:lnTo>
                <a:lnTo>
                  <a:pt x="0" y="2012013"/>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n-GB"/>
          </a:p>
        </p:txBody>
      </p:sp>
      <p:sp>
        <p:nvSpPr>
          <p:cNvPr id="14" name="Freeform 14"/>
          <p:cNvSpPr/>
          <p:nvPr/>
        </p:nvSpPr>
        <p:spPr>
          <a:xfrm>
            <a:off x="14781178" y="8265564"/>
            <a:ext cx="2203098" cy="2448236"/>
          </a:xfrm>
          <a:custGeom>
            <a:avLst/>
            <a:gdLst/>
            <a:ahLst/>
            <a:cxnLst/>
            <a:rect l="l" t="t" r="r" b="b"/>
            <a:pathLst>
              <a:path w="2203098" h="2448236">
                <a:moveTo>
                  <a:pt x="0" y="0"/>
                </a:moveTo>
                <a:lnTo>
                  <a:pt x="2203098" y="0"/>
                </a:lnTo>
                <a:lnTo>
                  <a:pt x="2203098" y="2448235"/>
                </a:lnTo>
                <a:lnTo>
                  <a:pt x="0" y="244823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5" name="TextBox 15"/>
          <p:cNvSpPr txBox="1"/>
          <p:nvPr/>
        </p:nvSpPr>
        <p:spPr>
          <a:xfrm>
            <a:off x="6917283" y="4127523"/>
            <a:ext cx="6227600" cy="4516686"/>
          </a:xfrm>
          <a:prstGeom prst="rect">
            <a:avLst/>
          </a:prstGeom>
        </p:spPr>
        <p:txBody>
          <a:bodyPr lIns="0" tIns="0" rIns="0" bIns="0" rtlCol="0" anchor="t">
            <a:spAutoFit/>
          </a:bodyPr>
          <a:lstStyle/>
          <a:p>
            <a:pPr algn="ctr">
              <a:lnSpc>
                <a:spcPts val="2764"/>
              </a:lnSpc>
            </a:pPr>
            <a:r>
              <a:rPr lang="en-US" sz="2177" spc="54">
                <a:solidFill>
                  <a:srgbClr val="000000"/>
                </a:solidFill>
                <a:latin typeface="Arial"/>
                <a:ea typeface="Arial"/>
                <a:cs typeface="Arial"/>
                <a:sym typeface="Arial"/>
              </a:rPr>
              <a:t>Mykola Leontovych - Carol of the Bells</a:t>
            </a:r>
          </a:p>
          <a:p>
            <a:pPr algn="ctr">
              <a:lnSpc>
                <a:spcPts val="2764"/>
              </a:lnSpc>
            </a:pPr>
            <a:r>
              <a:rPr lang="en-US" sz="2177" spc="54">
                <a:solidFill>
                  <a:srgbClr val="000000"/>
                </a:solidFill>
                <a:latin typeface="Arial"/>
                <a:ea typeface="Arial"/>
                <a:cs typeface="Arial"/>
                <a:sym typeface="Arial"/>
              </a:rPr>
              <a:t>John William – Carol of the Bells </a:t>
            </a:r>
          </a:p>
          <a:p>
            <a:pPr algn="ctr">
              <a:lnSpc>
                <a:spcPts val="2764"/>
              </a:lnSpc>
            </a:pPr>
            <a:r>
              <a:rPr lang="en-US" sz="2177" spc="54">
                <a:solidFill>
                  <a:srgbClr val="000000"/>
                </a:solidFill>
                <a:latin typeface="Arial"/>
                <a:ea typeface="Arial"/>
                <a:cs typeface="Arial"/>
                <a:sym typeface="Arial"/>
              </a:rPr>
              <a:t>Idina Menzel, Jonathan Groff, Josh Gad, Kristen Bell – When We’re Together</a:t>
            </a:r>
          </a:p>
          <a:p>
            <a:pPr algn="ctr">
              <a:lnSpc>
                <a:spcPts val="2764"/>
              </a:lnSpc>
            </a:pPr>
            <a:r>
              <a:rPr lang="en-US" sz="2177" spc="54">
                <a:solidFill>
                  <a:srgbClr val="000000"/>
                </a:solidFill>
                <a:latin typeface="Arial"/>
                <a:ea typeface="Arial"/>
                <a:cs typeface="Arial"/>
                <a:sym typeface="Arial"/>
              </a:rPr>
              <a:t>Dean Martin – Let it Snow</a:t>
            </a:r>
          </a:p>
          <a:p>
            <a:pPr algn="ctr">
              <a:lnSpc>
                <a:spcPts val="2764"/>
              </a:lnSpc>
            </a:pPr>
            <a:r>
              <a:rPr lang="en-US" sz="2177" spc="54">
                <a:solidFill>
                  <a:srgbClr val="000000"/>
                </a:solidFill>
                <a:latin typeface="Arial"/>
                <a:ea typeface="Arial"/>
                <a:cs typeface="Arial"/>
                <a:sym typeface="Arial"/>
              </a:rPr>
              <a:t>Ella Fitzgerald – Winter Wonderland </a:t>
            </a:r>
          </a:p>
          <a:p>
            <a:pPr algn="ctr">
              <a:lnSpc>
                <a:spcPts val="2764"/>
              </a:lnSpc>
            </a:pPr>
            <a:r>
              <a:rPr lang="en-US" sz="2177" spc="54">
                <a:solidFill>
                  <a:srgbClr val="000000"/>
                </a:solidFill>
                <a:latin typeface="Arial"/>
                <a:ea typeface="Arial"/>
                <a:cs typeface="Arial"/>
                <a:sym typeface="Arial"/>
              </a:rPr>
              <a:t>Andy Williams – It’s the Most Wonderful Time of the Year</a:t>
            </a:r>
          </a:p>
          <a:p>
            <a:pPr algn="ctr">
              <a:lnSpc>
                <a:spcPts val="2764"/>
              </a:lnSpc>
            </a:pPr>
            <a:r>
              <a:rPr lang="en-US" sz="2177" spc="54">
                <a:solidFill>
                  <a:srgbClr val="000000"/>
                </a:solidFill>
                <a:latin typeface="Arial"/>
                <a:ea typeface="Arial"/>
                <a:cs typeface="Arial"/>
                <a:sym typeface="Arial"/>
              </a:rPr>
              <a:t>Wizzard – I Wish It Could Be Christmas Everyday</a:t>
            </a:r>
          </a:p>
          <a:p>
            <a:pPr algn="ctr">
              <a:lnSpc>
                <a:spcPts val="2764"/>
              </a:lnSpc>
            </a:pPr>
            <a:r>
              <a:rPr lang="en-US" sz="2177" spc="54">
                <a:solidFill>
                  <a:srgbClr val="000000"/>
                </a:solidFill>
                <a:latin typeface="Arial"/>
                <a:ea typeface="Arial"/>
                <a:cs typeface="Arial"/>
                <a:sym typeface="Arial"/>
              </a:rPr>
              <a:t>Nat King Cole - Buon Natale</a:t>
            </a:r>
          </a:p>
          <a:p>
            <a:pPr algn="ctr">
              <a:lnSpc>
                <a:spcPts val="2764"/>
              </a:lnSpc>
            </a:pPr>
            <a:r>
              <a:rPr lang="en-US" sz="2177" spc="54">
                <a:solidFill>
                  <a:srgbClr val="000000"/>
                </a:solidFill>
                <a:latin typeface="Arial"/>
                <a:ea typeface="Arial"/>
                <a:cs typeface="Arial"/>
                <a:sym typeface="Arial"/>
              </a:rPr>
              <a:t>Andrea Bocelli – Buon Natale</a:t>
            </a:r>
          </a:p>
          <a:p>
            <a:pPr marL="0" lvl="1" indent="0" algn="ctr">
              <a:lnSpc>
                <a:spcPts val="1494"/>
              </a:lnSpc>
            </a:pPr>
            <a:endParaRPr lang="en-US" sz="2177" spc="54">
              <a:solidFill>
                <a:srgbClr val="000000"/>
              </a:solidFill>
              <a:latin typeface="Arial"/>
              <a:ea typeface="Arial"/>
              <a:cs typeface="Arial"/>
              <a:sym typeface="Arial"/>
            </a:endParaRPr>
          </a:p>
        </p:txBody>
      </p:sp>
      <p:sp>
        <p:nvSpPr>
          <p:cNvPr id="16" name="TextBox 16"/>
          <p:cNvSpPr txBox="1"/>
          <p:nvPr/>
        </p:nvSpPr>
        <p:spPr>
          <a:xfrm>
            <a:off x="2259032" y="1359680"/>
            <a:ext cx="5047235" cy="1351717"/>
          </a:xfrm>
          <a:prstGeom prst="rect">
            <a:avLst/>
          </a:prstGeom>
        </p:spPr>
        <p:txBody>
          <a:bodyPr lIns="0" tIns="0" rIns="0" bIns="0" rtlCol="0" anchor="t">
            <a:spAutoFit/>
          </a:bodyPr>
          <a:lstStyle/>
          <a:p>
            <a:pPr marL="0" lvl="1" indent="0" algn="ctr">
              <a:lnSpc>
                <a:spcPts val="5189"/>
              </a:lnSpc>
            </a:pPr>
            <a:r>
              <a:rPr lang="en-US" sz="6178" b="1" spc="55">
                <a:solidFill>
                  <a:srgbClr val="000000"/>
                </a:solidFill>
                <a:latin typeface="Amatic SC Bold"/>
                <a:ea typeface="Amatic SC Bold"/>
                <a:cs typeface="Amatic SC Bold"/>
                <a:sym typeface="Amatic SC Bold"/>
              </a:rPr>
              <a:t>7. Themed Music Suggestions</a:t>
            </a:r>
          </a:p>
        </p:txBody>
      </p:sp>
      <p:sp>
        <p:nvSpPr>
          <p:cNvPr id="17" name="Freeform 17"/>
          <p:cNvSpPr/>
          <p:nvPr/>
        </p:nvSpPr>
        <p:spPr>
          <a:xfrm>
            <a:off x="777026" y="811820"/>
            <a:ext cx="1808601" cy="2009844"/>
          </a:xfrm>
          <a:custGeom>
            <a:avLst/>
            <a:gdLst/>
            <a:ahLst/>
            <a:cxnLst/>
            <a:rect l="l" t="t" r="r" b="b"/>
            <a:pathLst>
              <a:path w="1808601" h="2009844">
                <a:moveTo>
                  <a:pt x="0" y="0"/>
                </a:moveTo>
                <a:lnTo>
                  <a:pt x="1808601" y="0"/>
                </a:lnTo>
                <a:lnTo>
                  <a:pt x="1808601" y="2009843"/>
                </a:lnTo>
                <a:lnTo>
                  <a:pt x="0" y="20098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8" name="Freeform 18"/>
          <p:cNvSpPr/>
          <p:nvPr/>
        </p:nvSpPr>
        <p:spPr>
          <a:xfrm>
            <a:off x="374042" y="3652448"/>
            <a:ext cx="4829503" cy="4594065"/>
          </a:xfrm>
          <a:custGeom>
            <a:avLst/>
            <a:gdLst/>
            <a:ahLst/>
            <a:cxnLst/>
            <a:rect l="l" t="t" r="r" b="b"/>
            <a:pathLst>
              <a:path w="4829503" h="4594065">
                <a:moveTo>
                  <a:pt x="0" y="0"/>
                </a:moveTo>
                <a:lnTo>
                  <a:pt x="4829504" y="0"/>
                </a:lnTo>
                <a:lnTo>
                  <a:pt x="4829504" y="4594066"/>
                </a:lnTo>
                <a:lnTo>
                  <a:pt x="0" y="4594066"/>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rnd">
            <a:noFill/>
            <a:prstDash val="solid"/>
            <a:round/>
          </a:ln>
        </p:spPr>
        <p:txBody>
          <a:bodyPr lIns="91440" tIns="45720" rIns="91440" bIns="45720" anchor="t"/>
          <a:lstStyle/>
          <a:p>
            <a:endParaRPr lang="en-GB" dirty="0">
              <a:solidFill>
                <a:srgbClr val="E4002B"/>
              </a:solidFill>
              <a:ea typeface="Calibri"/>
              <a:cs typeface="Calibri"/>
            </a:endParaRPr>
          </a:p>
        </p:txBody>
      </p:sp>
      <p:sp>
        <p:nvSpPr>
          <p:cNvPr id="19" name="TextBox 19"/>
          <p:cNvSpPr txBox="1"/>
          <p:nvPr/>
        </p:nvSpPr>
        <p:spPr>
          <a:xfrm>
            <a:off x="1084292" y="5288899"/>
            <a:ext cx="3409004" cy="1706942"/>
          </a:xfrm>
          <a:prstGeom prst="rect">
            <a:avLst/>
          </a:prstGeom>
        </p:spPr>
        <p:txBody>
          <a:bodyPr lIns="0" tIns="0" rIns="0" bIns="0" rtlCol="0" anchor="t">
            <a:spAutoFit/>
          </a:bodyPr>
          <a:lstStyle/>
          <a:p>
            <a:pPr marL="0" lvl="1" indent="0" algn="ctr">
              <a:lnSpc>
                <a:spcPts val="2708"/>
              </a:lnSpc>
            </a:pPr>
            <a:r>
              <a:rPr lang="en-US" sz="2133" spc="53">
                <a:solidFill>
                  <a:srgbClr val="000000"/>
                </a:solidFill>
                <a:latin typeface="Arial"/>
                <a:ea typeface="Arial"/>
                <a:cs typeface="Arial"/>
                <a:sym typeface="Arial"/>
              </a:rPr>
              <a:t>You can further adjust the task or challenge students by changing the speed or style of the music you choose.</a:t>
            </a:r>
          </a:p>
        </p:txBody>
      </p:sp>
      <p:sp>
        <p:nvSpPr>
          <p:cNvPr id="20" name="TextBox 20"/>
          <p:cNvSpPr txBox="1"/>
          <p:nvPr/>
        </p:nvSpPr>
        <p:spPr>
          <a:xfrm>
            <a:off x="1621577" y="4826976"/>
            <a:ext cx="2334434" cy="528598"/>
          </a:xfrm>
          <a:prstGeom prst="rect">
            <a:avLst/>
          </a:prstGeom>
        </p:spPr>
        <p:txBody>
          <a:bodyPr lIns="0" tIns="0" rIns="0" bIns="0" rtlCol="0" anchor="t">
            <a:spAutoFit/>
          </a:bodyPr>
          <a:lstStyle/>
          <a:p>
            <a:pPr marL="0" lvl="1" indent="0" algn="ctr">
              <a:lnSpc>
                <a:spcPts val="3761"/>
              </a:lnSpc>
            </a:pPr>
            <a:r>
              <a:rPr lang="en-US" sz="4478" b="1" spc="40">
                <a:solidFill>
                  <a:srgbClr val="000000"/>
                </a:solidFill>
                <a:latin typeface="Amatic SC Bold"/>
                <a:ea typeface="Amatic SC Bold"/>
                <a:cs typeface="Amatic SC Bold"/>
                <a:sym typeface="Amatic SC Bold"/>
              </a:rPr>
              <a:t>IDEA</a:t>
            </a:r>
          </a:p>
        </p:txBody>
      </p:sp>
      <p:sp>
        <p:nvSpPr>
          <p:cNvPr id="21" name="Freeform 21"/>
          <p:cNvSpPr/>
          <p:nvPr/>
        </p:nvSpPr>
        <p:spPr>
          <a:xfrm rot="-9179664">
            <a:off x="4735154" y="7674890"/>
            <a:ext cx="1138935" cy="431372"/>
          </a:xfrm>
          <a:custGeom>
            <a:avLst/>
            <a:gdLst/>
            <a:ahLst/>
            <a:cxnLst/>
            <a:rect l="l" t="t" r="r" b="b"/>
            <a:pathLst>
              <a:path w="1138935" h="431372">
                <a:moveTo>
                  <a:pt x="0" y="0"/>
                </a:moveTo>
                <a:lnTo>
                  <a:pt x="1138935" y="0"/>
                </a:lnTo>
                <a:lnTo>
                  <a:pt x="1138935" y="431371"/>
                </a:lnTo>
                <a:lnTo>
                  <a:pt x="0" y="43137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30089" y="2916046"/>
            <a:ext cx="4097097" cy="3897363"/>
          </a:xfrm>
          <a:custGeom>
            <a:avLst/>
            <a:gdLst/>
            <a:ahLst/>
            <a:cxnLst/>
            <a:rect l="l" t="t" r="r" b="b"/>
            <a:pathLst>
              <a:path w="4097097" h="3897363">
                <a:moveTo>
                  <a:pt x="0" y="0"/>
                </a:moveTo>
                <a:lnTo>
                  <a:pt x="4097097" y="0"/>
                </a:lnTo>
                <a:lnTo>
                  <a:pt x="4097097" y="3897363"/>
                </a:lnTo>
                <a:lnTo>
                  <a:pt x="0" y="389736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rnd">
            <a:noFill/>
            <a:prstDash val="solid"/>
            <a:round/>
          </a:ln>
        </p:spPr>
        <p:txBody>
          <a:bodyPr/>
          <a:lstStyle/>
          <a:p>
            <a:endParaRPr lang="en-GB"/>
          </a:p>
        </p:txBody>
      </p:sp>
      <p:sp>
        <p:nvSpPr>
          <p:cNvPr id="3" name="Freeform 3"/>
          <p:cNvSpPr/>
          <p:nvPr/>
        </p:nvSpPr>
        <p:spPr>
          <a:xfrm>
            <a:off x="6750835" y="6676059"/>
            <a:ext cx="3735190" cy="3553099"/>
          </a:xfrm>
          <a:custGeom>
            <a:avLst/>
            <a:gdLst/>
            <a:ahLst/>
            <a:cxnLst/>
            <a:rect l="l" t="t" r="r" b="b"/>
            <a:pathLst>
              <a:path w="3735190" h="3553099">
                <a:moveTo>
                  <a:pt x="0" y="0"/>
                </a:moveTo>
                <a:lnTo>
                  <a:pt x="3735189" y="0"/>
                </a:lnTo>
                <a:lnTo>
                  <a:pt x="3735189" y="3553099"/>
                </a:lnTo>
                <a:lnTo>
                  <a:pt x="0" y="355309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rnd">
            <a:noFill/>
            <a:prstDash val="solid"/>
            <a:round/>
          </a:ln>
        </p:spPr>
        <p:txBody>
          <a:bodyPr/>
          <a:lstStyle/>
          <a:p>
            <a:endParaRPr lang="en-GB"/>
          </a:p>
        </p:txBody>
      </p:sp>
      <p:sp>
        <p:nvSpPr>
          <p:cNvPr id="4" name="Freeform 4"/>
          <p:cNvSpPr/>
          <p:nvPr/>
        </p:nvSpPr>
        <p:spPr>
          <a:xfrm>
            <a:off x="10087611" y="50263"/>
            <a:ext cx="4292304" cy="4083054"/>
          </a:xfrm>
          <a:custGeom>
            <a:avLst/>
            <a:gdLst/>
            <a:ahLst/>
            <a:cxnLst/>
            <a:rect l="l" t="t" r="r" b="b"/>
            <a:pathLst>
              <a:path w="4292304" h="4083054">
                <a:moveTo>
                  <a:pt x="0" y="0"/>
                </a:moveTo>
                <a:lnTo>
                  <a:pt x="4292304" y="0"/>
                </a:lnTo>
                <a:lnTo>
                  <a:pt x="4292304" y="4083054"/>
                </a:lnTo>
                <a:lnTo>
                  <a:pt x="0" y="408305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rnd">
            <a:noFill/>
            <a:prstDash val="solid"/>
            <a:round/>
          </a:ln>
        </p:spPr>
        <p:txBody>
          <a:bodyPr lIns="91440" tIns="45720" rIns="91440" bIns="45720" anchor="t"/>
          <a:lstStyle/>
          <a:p>
            <a:endParaRPr lang="en-GB" dirty="0">
              <a:solidFill>
                <a:srgbClr val="E4002B"/>
              </a:solidFill>
              <a:ea typeface="Calibri"/>
              <a:cs typeface="Calibri"/>
            </a:endParaRPr>
          </a:p>
        </p:txBody>
      </p:sp>
      <p:sp>
        <p:nvSpPr>
          <p:cNvPr id="5" name="Freeform 5"/>
          <p:cNvSpPr/>
          <p:nvPr/>
        </p:nvSpPr>
        <p:spPr>
          <a:xfrm>
            <a:off x="12344979" y="4423894"/>
            <a:ext cx="4520956" cy="4300560"/>
          </a:xfrm>
          <a:custGeom>
            <a:avLst/>
            <a:gdLst/>
            <a:ahLst/>
            <a:cxnLst/>
            <a:rect l="l" t="t" r="r" b="b"/>
            <a:pathLst>
              <a:path w="4520956" h="4300560">
                <a:moveTo>
                  <a:pt x="0" y="0"/>
                </a:moveTo>
                <a:lnTo>
                  <a:pt x="4520956" y="0"/>
                </a:lnTo>
                <a:lnTo>
                  <a:pt x="4520956" y="4300559"/>
                </a:lnTo>
                <a:lnTo>
                  <a:pt x="0" y="430055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rnd">
            <a:noFill/>
            <a:prstDash val="solid"/>
            <a:round/>
          </a:ln>
        </p:spPr>
        <p:txBody>
          <a:bodyPr/>
          <a:lstStyle/>
          <a:p>
            <a:endParaRPr lang="en-GB"/>
          </a:p>
        </p:txBody>
      </p:sp>
      <p:sp>
        <p:nvSpPr>
          <p:cNvPr id="6" name="Freeform 6"/>
          <p:cNvSpPr/>
          <p:nvPr/>
        </p:nvSpPr>
        <p:spPr>
          <a:xfrm>
            <a:off x="746251" y="4176187"/>
            <a:ext cx="4626978" cy="4401413"/>
          </a:xfrm>
          <a:custGeom>
            <a:avLst/>
            <a:gdLst/>
            <a:ahLst/>
            <a:cxnLst/>
            <a:rect l="l" t="t" r="r" b="b"/>
            <a:pathLst>
              <a:path w="4626978" h="4401413">
                <a:moveTo>
                  <a:pt x="0" y="0"/>
                </a:moveTo>
                <a:lnTo>
                  <a:pt x="4626978" y="0"/>
                </a:lnTo>
                <a:lnTo>
                  <a:pt x="4626978" y="4401413"/>
                </a:lnTo>
                <a:lnTo>
                  <a:pt x="0" y="440141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rnd">
            <a:noFill/>
            <a:prstDash val="solid"/>
            <a:round/>
          </a:ln>
        </p:spPr>
        <p:txBody>
          <a:bodyPr/>
          <a:lstStyle/>
          <a:p>
            <a:endParaRPr lang="en-GB">
              <a:solidFill>
                <a:srgbClr val="C00000"/>
              </a:solidFill>
            </a:endParaRPr>
          </a:p>
        </p:txBody>
      </p:sp>
      <p:sp>
        <p:nvSpPr>
          <p:cNvPr id="7" name="Freeform 7"/>
          <p:cNvSpPr/>
          <p:nvPr/>
        </p:nvSpPr>
        <p:spPr>
          <a:xfrm>
            <a:off x="3207643" y="244270"/>
            <a:ext cx="4088354" cy="3889047"/>
          </a:xfrm>
          <a:custGeom>
            <a:avLst/>
            <a:gdLst/>
            <a:ahLst/>
            <a:cxnLst/>
            <a:rect l="l" t="t" r="r" b="b"/>
            <a:pathLst>
              <a:path w="4088354" h="3889047">
                <a:moveTo>
                  <a:pt x="0" y="0"/>
                </a:moveTo>
                <a:lnTo>
                  <a:pt x="4088354" y="0"/>
                </a:lnTo>
                <a:lnTo>
                  <a:pt x="4088354" y="3889047"/>
                </a:lnTo>
                <a:lnTo>
                  <a:pt x="0" y="388904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rnd">
            <a:noFill/>
            <a:prstDash val="solid"/>
            <a:round/>
          </a:ln>
        </p:spPr>
        <p:txBody>
          <a:bodyPr/>
          <a:lstStyle/>
          <a:p>
            <a:endParaRPr lang="en-GB"/>
          </a:p>
        </p:txBody>
      </p:sp>
      <p:sp>
        <p:nvSpPr>
          <p:cNvPr id="8" name="Freeform 8"/>
          <p:cNvSpPr/>
          <p:nvPr/>
        </p:nvSpPr>
        <p:spPr>
          <a:xfrm rot="-8926439" flipH="1" flipV="1">
            <a:off x="11099376" y="5792017"/>
            <a:ext cx="1138935" cy="431372"/>
          </a:xfrm>
          <a:custGeom>
            <a:avLst/>
            <a:gdLst/>
            <a:ahLst/>
            <a:cxnLst/>
            <a:rect l="l" t="t" r="r" b="b"/>
            <a:pathLst>
              <a:path w="1138935" h="431372">
                <a:moveTo>
                  <a:pt x="1138935" y="431372"/>
                </a:moveTo>
                <a:lnTo>
                  <a:pt x="0" y="431372"/>
                </a:lnTo>
                <a:lnTo>
                  <a:pt x="0" y="0"/>
                </a:lnTo>
                <a:lnTo>
                  <a:pt x="1138935" y="0"/>
                </a:lnTo>
                <a:lnTo>
                  <a:pt x="1138935" y="431372"/>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rot="9981531" flipH="1">
            <a:off x="11060024" y="4177309"/>
            <a:ext cx="1138935" cy="431372"/>
          </a:xfrm>
          <a:custGeom>
            <a:avLst/>
            <a:gdLst/>
            <a:ahLst/>
            <a:cxnLst/>
            <a:rect l="l" t="t" r="r" b="b"/>
            <a:pathLst>
              <a:path w="1138935" h="431372">
                <a:moveTo>
                  <a:pt x="1138935" y="0"/>
                </a:moveTo>
                <a:lnTo>
                  <a:pt x="0" y="0"/>
                </a:lnTo>
                <a:lnTo>
                  <a:pt x="0" y="431372"/>
                </a:lnTo>
                <a:lnTo>
                  <a:pt x="1138935" y="431372"/>
                </a:lnTo>
                <a:lnTo>
                  <a:pt x="113893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rot="10560775" flipV="1">
            <a:off x="5518512" y="5793566"/>
            <a:ext cx="1138935" cy="431372"/>
          </a:xfrm>
          <a:custGeom>
            <a:avLst/>
            <a:gdLst/>
            <a:ahLst/>
            <a:cxnLst/>
            <a:rect l="l" t="t" r="r" b="b"/>
            <a:pathLst>
              <a:path w="1138935" h="431372">
                <a:moveTo>
                  <a:pt x="0" y="431372"/>
                </a:moveTo>
                <a:lnTo>
                  <a:pt x="1138935" y="431372"/>
                </a:lnTo>
                <a:lnTo>
                  <a:pt x="1138935" y="0"/>
                </a:lnTo>
                <a:lnTo>
                  <a:pt x="0" y="0"/>
                </a:lnTo>
                <a:lnTo>
                  <a:pt x="0" y="431372"/>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rot="-9179664">
            <a:off x="5655309" y="4368381"/>
            <a:ext cx="1138935" cy="431372"/>
          </a:xfrm>
          <a:custGeom>
            <a:avLst/>
            <a:gdLst/>
            <a:ahLst/>
            <a:cxnLst/>
            <a:rect l="l" t="t" r="r" b="b"/>
            <a:pathLst>
              <a:path w="1138935" h="431372">
                <a:moveTo>
                  <a:pt x="0" y="0"/>
                </a:moveTo>
                <a:lnTo>
                  <a:pt x="1138935" y="0"/>
                </a:lnTo>
                <a:lnTo>
                  <a:pt x="1138935" y="431372"/>
                </a:lnTo>
                <a:lnTo>
                  <a:pt x="0" y="4313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rot="364660">
            <a:off x="0" y="9383696"/>
            <a:ext cx="3956378" cy="1258847"/>
          </a:xfrm>
          <a:custGeom>
            <a:avLst/>
            <a:gdLst/>
            <a:ahLst/>
            <a:cxnLst/>
            <a:rect l="l" t="t" r="r" b="b"/>
            <a:pathLst>
              <a:path w="3956378" h="1258847">
                <a:moveTo>
                  <a:pt x="0" y="0"/>
                </a:moveTo>
                <a:lnTo>
                  <a:pt x="3956378" y="0"/>
                </a:lnTo>
                <a:lnTo>
                  <a:pt x="3956378" y="1258848"/>
                </a:lnTo>
                <a:lnTo>
                  <a:pt x="0" y="125884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GB"/>
          </a:p>
        </p:txBody>
      </p:sp>
      <p:sp>
        <p:nvSpPr>
          <p:cNvPr id="13" name="Freeform 13"/>
          <p:cNvSpPr/>
          <p:nvPr/>
        </p:nvSpPr>
        <p:spPr>
          <a:xfrm rot="-1821344">
            <a:off x="15882609" y="8593120"/>
            <a:ext cx="3660940" cy="2553506"/>
          </a:xfrm>
          <a:custGeom>
            <a:avLst/>
            <a:gdLst/>
            <a:ahLst/>
            <a:cxnLst/>
            <a:rect l="l" t="t" r="r" b="b"/>
            <a:pathLst>
              <a:path w="3660940" h="2553506">
                <a:moveTo>
                  <a:pt x="0" y="0"/>
                </a:moveTo>
                <a:lnTo>
                  <a:pt x="3660940" y="0"/>
                </a:lnTo>
                <a:lnTo>
                  <a:pt x="3660940" y="2553506"/>
                </a:lnTo>
                <a:lnTo>
                  <a:pt x="0" y="255350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GB"/>
          </a:p>
        </p:txBody>
      </p:sp>
      <p:sp>
        <p:nvSpPr>
          <p:cNvPr id="14" name="Freeform 14"/>
          <p:cNvSpPr/>
          <p:nvPr/>
        </p:nvSpPr>
        <p:spPr>
          <a:xfrm rot="-7327925">
            <a:off x="-1392319" y="-1936900"/>
            <a:ext cx="4540469" cy="4114800"/>
          </a:xfrm>
          <a:custGeom>
            <a:avLst/>
            <a:gdLst/>
            <a:ahLst/>
            <a:cxnLst/>
            <a:rect l="l" t="t" r="r" b="b"/>
            <a:pathLst>
              <a:path w="4540469" h="4114800">
                <a:moveTo>
                  <a:pt x="0" y="0"/>
                </a:moveTo>
                <a:lnTo>
                  <a:pt x="4540469" y="0"/>
                </a:lnTo>
                <a:lnTo>
                  <a:pt x="4540469"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rot="8637871">
            <a:off x="2299182" y="8475064"/>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n-GB"/>
          </a:p>
        </p:txBody>
      </p:sp>
      <p:sp>
        <p:nvSpPr>
          <p:cNvPr id="16" name="Freeform 16"/>
          <p:cNvSpPr/>
          <p:nvPr/>
        </p:nvSpPr>
        <p:spPr>
          <a:xfrm rot="2127156">
            <a:off x="17127941" y="6858862"/>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lIns="91440" tIns="45720" rIns="91440" bIns="45720" anchor="t"/>
          <a:lstStyle/>
          <a:p>
            <a:endParaRPr lang="en-GB" dirty="0">
              <a:solidFill>
                <a:srgbClr val="E4002B"/>
              </a:solidFill>
              <a:ea typeface="Calibri"/>
              <a:cs typeface="Calibri"/>
            </a:endParaRPr>
          </a:p>
        </p:txBody>
      </p:sp>
      <p:sp>
        <p:nvSpPr>
          <p:cNvPr id="17" name="Freeform 17"/>
          <p:cNvSpPr/>
          <p:nvPr/>
        </p:nvSpPr>
        <p:spPr>
          <a:xfrm>
            <a:off x="2788794" y="-187728"/>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lIns="91440" tIns="45720" rIns="91440" bIns="45720" anchor="t"/>
          <a:lstStyle/>
          <a:p>
            <a:endParaRPr lang="en-GB" dirty="0">
              <a:solidFill>
                <a:srgbClr val="E4002B"/>
              </a:solidFill>
              <a:ea typeface="Calibri"/>
              <a:cs typeface="Calibri"/>
            </a:endParaRPr>
          </a:p>
        </p:txBody>
      </p:sp>
      <p:sp>
        <p:nvSpPr>
          <p:cNvPr id="18" name="Freeform 18"/>
          <p:cNvSpPr/>
          <p:nvPr/>
        </p:nvSpPr>
        <p:spPr>
          <a:xfrm>
            <a:off x="15134608" y="563371"/>
            <a:ext cx="929347" cy="1154468"/>
          </a:xfrm>
          <a:custGeom>
            <a:avLst/>
            <a:gdLst/>
            <a:ahLst/>
            <a:cxnLst/>
            <a:rect l="l" t="t" r="r" b="b"/>
            <a:pathLst>
              <a:path w="929347" h="1154468">
                <a:moveTo>
                  <a:pt x="0" y="0"/>
                </a:moveTo>
                <a:lnTo>
                  <a:pt x="929347" y="0"/>
                </a:lnTo>
                <a:lnTo>
                  <a:pt x="929347" y="1154468"/>
                </a:lnTo>
                <a:lnTo>
                  <a:pt x="0" y="1154468"/>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n-GB"/>
          </a:p>
        </p:txBody>
      </p:sp>
      <p:sp>
        <p:nvSpPr>
          <p:cNvPr id="19" name="Freeform 19"/>
          <p:cNvSpPr/>
          <p:nvPr/>
        </p:nvSpPr>
        <p:spPr>
          <a:xfrm>
            <a:off x="16383528" y="-1494029"/>
            <a:ext cx="3878199" cy="41148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en-GB"/>
          </a:p>
        </p:txBody>
      </p:sp>
      <p:sp>
        <p:nvSpPr>
          <p:cNvPr id="20" name="Freeform 20"/>
          <p:cNvSpPr/>
          <p:nvPr/>
        </p:nvSpPr>
        <p:spPr>
          <a:xfrm>
            <a:off x="-1245517" y="7439825"/>
            <a:ext cx="2023893" cy="2070478"/>
          </a:xfrm>
          <a:custGeom>
            <a:avLst/>
            <a:gdLst/>
            <a:ahLst/>
            <a:cxnLst/>
            <a:rect l="l" t="t" r="r" b="b"/>
            <a:pathLst>
              <a:path w="2023893" h="2070478">
                <a:moveTo>
                  <a:pt x="0" y="0"/>
                </a:moveTo>
                <a:lnTo>
                  <a:pt x="2023892" y="0"/>
                </a:lnTo>
                <a:lnTo>
                  <a:pt x="2023892" y="2070479"/>
                </a:lnTo>
                <a:lnTo>
                  <a:pt x="0" y="2070479"/>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n-GB"/>
          </a:p>
        </p:txBody>
      </p:sp>
      <p:sp>
        <p:nvSpPr>
          <p:cNvPr id="21" name="Freeform 21"/>
          <p:cNvSpPr/>
          <p:nvPr/>
        </p:nvSpPr>
        <p:spPr>
          <a:xfrm>
            <a:off x="17433425" y="2169305"/>
            <a:ext cx="1966743" cy="2012013"/>
          </a:xfrm>
          <a:custGeom>
            <a:avLst/>
            <a:gdLst/>
            <a:ahLst/>
            <a:cxnLst/>
            <a:rect l="l" t="t" r="r" b="b"/>
            <a:pathLst>
              <a:path w="1966743" h="2012013">
                <a:moveTo>
                  <a:pt x="0" y="0"/>
                </a:moveTo>
                <a:lnTo>
                  <a:pt x="1966742" y="0"/>
                </a:lnTo>
                <a:lnTo>
                  <a:pt x="1966742" y="2012013"/>
                </a:lnTo>
                <a:lnTo>
                  <a:pt x="0" y="2012013"/>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n-GB"/>
          </a:p>
        </p:txBody>
      </p:sp>
      <p:sp>
        <p:nvSpPr>
          <p:cNvPr id="22" name="Freeform 22"/>
          <p:cNvSpPr/>
          <p:nvPr/>
        </p:nvSpPr>
        <p:spPr>
          <a:xfrm>
            <a:off x="14781178" y="8265564"/>
            <a:ext cx="2203098" cy="2448236"/>
          </a:xfrm>
          <a:custGeom>
            <a:avLst/>
            <a:gdLst/>
            <a:ahLst/>
            <a:cxnLst/>
            <a:rect l="l" t="t" r="r" b="b"/>
            <a:pathLst>
              <a:path w="2203098" h="2448236">
                <a:moveTo>
                  <a:pt x="0" y="0"/>
                </a:moveTo>
                <a:lnTo>
                  <a:pt x="2203098" y="0"/>
                </a:lnTo>
                <a:lnTo>
                  <a:pt x="2203098" y="2448235"/>
                </a:lnTo>
                <a:lnTo>
                  <a:pt x="0" y="244823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23" name="TextBox 23"/>
          <p:cNvSpPr txBox="1"/>
          <p:nvPr/>
        </p:nvSpPr>
        <p:spPr>
          <a:xfrm>
            <a:off x="3877344" y="1709400"/>
            <a:ext cx="2903048" cy="1465911"/>
          </a:xfrm>
          <a:prstGeom prst="rect">
            <a:avLst/>
          </a:prstGeom>
        </p:spPr>
        <p:txBody>
          <a:bodyPr lIns="0" tIns="0" rIns="0" bIns="0" rtlCol="0" anchor="t">
            <a:spAutoFit/>
          </a:bodyPr>
          <a:lstStyle/>
          <a:p>
            <a:pPr marL="0" lvl="1" indent="0" algn="ctr">
              <a:lnSpc>
                <a:spcPts val="1494"/>
              </a:lnSpc>
            </a:pPr>
            <a:r>
              <a:rPr lang="en-US" sz="1177" spc="29">
                <a:solidFill>
                  <a:srgbClr val="000000"/>
                </a:solidFill>
                <a:latin typeface="Arial"/>
                <a:ea typeface="Arial"/>
                <a:cs typeface="Arial"/>
                <a:sym typeface="Arial"/>
              </a:rPr>
              <a:t>Ask students to watch a particular scene from the show. As a class or in small groups mind map what they believe is happening in the story amongst each of the characters. Ask them to create a script to commentate this scene. This should include stage directions and emotive directions.</a:t>
            </a:r>
          </a:p>
        </p:txBody>
      </p:sp>
      <p:sp>
        <p:nvSpPr>
          <p:cNvPr id="24" name="TextBox 24"/>
          <p:cNvSpPr txBox="1"/>
          <p:nvPr/>
        </p:nvSpPr>
        <p:spPr>
          <a:xfrm>
            <a:off x="4160358" y="1352993"/>
            <a:ext cx="2334434" cy="406679"/>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SCRIPT WRITING</a:t>
            </a:r>
          </a:p>
        </p:txBody>
      </p:sp>
      <p:sp>
        <p:nvSpPr>
          <p:cNvPr id="25" name="TextBox 25"/>
          <p:cNvSpPr txBox="1"/>
          <p:nvPr/>
        </p:nvSpPr>
        <p:spPr>
          <a:xfrm>
            <a:off x="7213269" y="7901787"/>
            <a:ext cx="2874342" cy="1332801"/>
          </a:xfrm>
          <a:prstGeom prst="rect">
            <a:avLst/>
          </a:prstGeom>
        </p:spPr>
        <p:txBody>
          <a:bodyPr lIns="0" tIns="0" rIns="0" bIns="0" rtlCol="0" anchor="t">
            <a:spAutoFit/>
          </a:bodyPr>
          <a:lstStyle/>
          <a:p>
            <a:pPr marL="0" lvl="1" indent="0" algn="ctr">
              <a:lnSpc>
                <a:spcPts val="1494"/>
              </a:lnSpc>
            </a:pPr>
            <a:r>
              <a:rPr lang="en-US" sz="1150" spc="29" dirty="0">
                <a:solidFill>
                  <a:srgbClr val="000000"/>
                </a:solidFill>
                <a:latin typeface="Arial"/>
                <a:ea typeface="Arial"/>
                <a:cs typeface="Arial"/>
                <a:sym typeface="Arial"/>
              </a:rPr>
              <a:t>Ask students to imagine how The Little Match Girl might be feeling. Direct them to write a diary entry as if they are The Little Match Girl. They should consider writing in first person, using past tense, emotive language, descriptive language and chronological order.</a:t>
            </a:r>
          </a:p>
        </p:txBody>
      </p:sp>
      <p:sp>
        <p:nvSpPr>
          <p:cNvPr id="26" name="TextBox 26"/>
          <p:cNvSpPr txBox="1"/>
          <p:nvPr/>
        </p:nvSpPr>
        <p:spPr>
          <a:xfrm>
            <a:off x="7799660" y="7558972"/>
            <a:ext cx="2334434" cy="406679"/>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DIARY ENTRIES</a:t>
            </a:r>
          </a:p>
        </p:txBody>
      </p:sp>
      <p:sp>
        <p:nvSpPr>
          <p:cNvPr id="27" name="TextBox 27"/>
          <p:cNvSpPr txBox="1"/>
          <p:nvPr/>
        </p:nvSpPr>
        <p:spPr>
          <a:xfrm>
            <a:off x="10596569" y="1489751"/>
            <a:ext cx="3233651" cy="1818622"/>
          </a:xfrm>
          <a:prstGeom prst="rect">
            <a:avLst/>
          </a:prstGeom>
        </p:spPr>
        <p:txBody>
          <a:bodyPr lIns="0" tIns="0" rIns="0" bIns="0" rtlCol="0" anchor="t">
            <a:spAutoFit/>
          </a:bodyPr>
          <a:lstStyle/>
          <a:p>
            <a:pPr marL="0" lvl="1" indent="0" algn="ctr">
              <a:lnSpc>
                <a:spcPts val="1324"/>
              </a:lnSpc>
            </a:pPr>
            <a:r>
              <a:rPr lang="en-US" sz="1043" spc="26">
                <a:solidFill>
                  <a:srgbClr val="000000"/>
                </a:solidFill>
                <a:latin typeface="Arial"/>
                <a:ea typeface="Arial"/>
                <a:cs typeface="Arial"/>
                <a:sym typeface="Arial"/>
              </a:rPr>
              <a:t>Create a short passage of sentences about the story of The Little Match Girl. Remove some of the key words and use these to create a word bank. Then ask students to complete the sentences using the word bank provided. You could also provide some sentences with incorrect, spelling, punctuation or grammar and ask students to spot these and correct them. To extend this into a small unit of lessons you could then get students to use the writing frame provided in the resource pack to write up their completed work.</a:t>
            </a:r>
          </a:p>
        </p:txBody>
      </p:sp>
      <p:sp>
        <p:nvSpPr>
          <p:cNvPr id="28" name="TextBox 28"/>
          <p:cNvSpPr txBox="1"/>
          <p:nvPr/>
        </p:nvSpPr>
        <p:spPr>
          <a:xfrm>
            <a:off x="10790268" y="1140605"/>
            <a:ext cx="3109422" cy="406679"/>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CREATING SENTENCES </a:t>
            </a:r>
          </a:p>
        </p:txBody>
      </p:sp>
      <p:sp>
        <p:nvSpPr>
          <p:cNvPr id="29" name="TextBox 29"/>
          <p:cNvSpPr txBox="1"/>
          <p:nvPr/>
        </p:nvSpPr>
        <p:spPr>
          <a:xfrm>
            <a:off x="12892112" y="5934451"/>
            <a:ext cx="3481058" cy="1909882"/>
          </a:xfrm>
          <a:prstGeom prst="rect">
            <a:avLst/>
          </a:prstGeom>
        </p:spPr>
        <p:txBody>
          <a:bodyPr lIns="0" tIns="0" rIns="0" bIns="0" rtlCol="0" anchor="t">
            <a:spAutoFit/>
          </a:bodyPr>
          <a:lstStyle/>
          <a:p>
            <a:pPr marL="0" lvl="1" indent="0" algn="ctr">
              <a:lnSpc>
                <a:spcPts val="1494"/>
              </a:lnSpc>
            </a:pPr>
            <a:r>
              <a:rPr lang="en-US" sz="1177" spc="29">
                <a:solidFill>
                  <a:srgbClr val="000000"/>
                </a:solidFill>
                <a:latin typeface="Arial"/>
                <a:ea typeface="Arial"/>
                <a:cs typeface="Arial"/>
                <a:sym typeface="Arial"/>
              </a:rPr>
              <a:t>Ask students to divide a piece of paper into six sections. Give each section one of the following subtitles: name, clothing, appearance, setting, job, likes/dislikes. Get students to imagine The Little Match Girl and write descriptions of her for each of the sections using descriptive language , similes and adjectives to help bring the character to life. This could be extended by asking the students to produce a piece of descriptive writing on the writing frame provided. </a:t>
            </a:r>
          </a:p>
        </p:txBody>
      </p:sp>
      <p:sp>
        <p:nvSpPr>
          <p:cNvPr id="30" name="TextBox 30"/>
          <p:cNvSpPr txBox="1"/>
          <p:nvPr/>
        </p:nvSpPr>
        <p:spPr>
          <a:xfrm>
            <a:off x="13067727" y="5559794"/>
            <a:ext cx="3019013" cy="382925"/>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CHARACTER DESCRIPTION</a:t>
            </a:r>
          </a:p>
        </p:txBody>
      </p:sp>
      <p:sp>
        <p:nvSpPr>
          <p:cNvPr id="31" name="TextBox 31"/>
          <p:cNvSpPr txBox="1"/>
          <p:nvPr/>
        </p:nvSpPr>
        <p:spPr>
          <a:xfrm>
            <a:off x="1840213" y="5395107"/>
            <a:ext cx="2774830" cy="406679"/>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PERSUASIVE LETTERS</a:t>
            </a:r>
          </a:p>
        </p:txBody>
      </p:sp>
      <p:sp>
        <p:nvSpPr>
          <p:cNvPr id="32" name="TextBox 32"/>
          <p:cNvSpPr txBox="1"/>
          <p:nvPr/>
        </p:nvSpPr>
        <p:spPr>
          <a:xfrm>
            <a:off x="7360340" y="4161006"/>
            <a:ext cx="3036593" cy="1805467"/>
          </a:xfrm>
          <a:prstGeom prst="rect">
            <a:avLst/>
          </a:prstGeom>
        </p:spPr>
        <p:txBody>
          <a:bodyPr lIns="0" tIns="0" rIns="0" bIns="0" rtlCol="0" anchor="t">
            <a:spAutoFit/>
          </a:bodyPr>
          <a:lstStyle/>
          <a:p>
            <a:pPr marL="0" lvl="1" indent="0" algn="ctr">
              <a:lnSpc>
                <a:spcPts val="4646"/>
              </a:lnSpc>
            </a:pPr>
            <a:r>
              <a:rPr lang="en-US" sz="5531" b="1" spc="49">
                <a:solidFill>
                  <a:srgbClr val="000000"/>
                </a:solidFill>
                <a:latin typeface="Amatic SC Bold"/>
                <a:ea typeface="Amatic SC Bold"/>
                <a:cs typeface="Amatic SC Bold"/>
                <a:sym typeface="Amatic SC Bold"/>
              </a:rPr>
              <a:t>8. LITERACY LESSON TIPS AND TRICKS</a:t>
            </a:r>
          </a:p>
        </p:txBody>
      </p:sp>
      <p:sp>
        <p:nvSpPr>
          <p:cNvPr id="33" name="Freeform 33"/>
          <p:cNvSpPr/>
          <p:nvPr/>
        </p:nvSpPr>
        <p:spPr>
          <a:xfrm>
            <a:off x="777026" y="811820"/>
            <a:ext cx="1808601" cy="2009844"/>
          </a:xfrm>
          <a:custGeom>
            <a:avLst/>
            <a:gdLst/>
            <a:ahLst/>
            <a:cxnLst/>
            <a:rect l="l" t="t" r="r" b="b"/>
            <a:pathLst>
              <a:path w="1808601" h="2009844">
                <a:moveTo>
                  <a:pt x="0" y="0"/>
                </a:moveTo>
                <a:lnTo>
                  <a:pt x="1808601" y="0"/>
                </a:lnTo>
                <a:lnTo>
                  <a:pt x="1808601" y="2009843"/>
                </a:lnTo>
                <a:lnTo>
                  <a:pt x="0" y="200984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34" name="Freeform 34"/>
          <p:cNvSpPr/>
          <p:nvPr/>
        </p:nvSpPr>
        <p:spPr>
          <a:xfrm rot="5728985" flipV="1">
            <a:off x="6726530" y="6597723"/>
            <a:ext cx="1138935" cy="431372"/>
          </a:xfrm>
          <a:custGeom>
            <a:avLst/>
            <a:gdLst/>
            <a:ahLst/>
            <a:cxnLst/>
            <a:rect l="l" t="t" r="r" b="b"/>
            <a:pathLst>
              <a:path w="1138935" h="431372">
                <a:moveTo>
                  <a:pt x="0" y="431372"/>
                </a:moveTo>
                <a:lnTo>
                  <a:pt x="1138935" y="431372"/>
                </a:lnTo>
                <a:lnTo>
                  <a:pt x="1138935" y="0"/>
                </a:lnTo>
                <a:lnTo>
                  <a:pt x="0" y="0"/>
                </a:lnTo>
                <a:lnTo>
                  <a:pt x="0" y="431372"/>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5" name="TextBox 35"/>
          <p:cNvSpPr txBox="1"/>
          <p:nvPr/>
        </p:nvSpPr>
        <p:spPr>
          <a:xfrm>
            <a:off x="1260783" y="5772740"/>
            <a:ext cx="3613395" cy="1717843"/>
          </a:xfrm>
          <a:prstGeom prst="rect">
            <a:avLst/>
          </a:prstGeom>
        </p:spPr>
        <p:txBody>
          <a:bodyPr wrap="square" lIns="0" tIns="0" rIns="0" bIns="0" rtlCol="0" anchor="t">
            <a:spAutoFit/>
          </a:bodyPr>
          <a:lstStyle/>
          <a:p>
            <a:pPr marL="0" lvl="1" indent="0" algn="ctr">
              <a:lnSpc>
                <a:spcPts val="1512"/>
              </a:lnSpc>
            </a:pPr>
            <a:r>
              <a:rPr lang="en-US" sz="1190" spc="29">
                <a:solidFill>
                  <a:srgbClr val="000000"/>
                </a:solidFill>
                <a:latin typeface="Arial"/>
                <a:ea typeface="Arial"/>
                <a:cs typeface="Arial"/>
                <a:sym typeface="Arial"/>
              </a:rPr>
              <a:t>Task students to consider how The Little Match Girl must be feeling after experiencing cruelty. She may be cold, starving, terrified and desperate to survive. Ask them to write a persuasive letter to someone begging for shelter, a warm place to stay and food. Direct them to use hyperboles, emotive language, rhetorical questions, power of three and personal pronouns. You may then wish to ask them to formally write it on the provided writing frame.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30089" y="2916046"/>
            <a:ext cx="4097097" cy="3897363"/>
          </a:xfrm>
          <a:custGeom>
            <a:avLst/>
            <a:gdLst/>
            <a:ahLst/>
            <a:cxnLst/>
            <a:rect l="l" t="t" r="r" b="b"/>
            <a:pathLst>
              <a:path w="4097097" h="3897363">
                <a:moveTo>
                  <a:pt x="0" y="0"/>
                </a:moveTo>
                <a:lnTo>
                  <a:pt x="4097097" y="0"/>
                </a:lnTo>
                <a:lnTo>
                  <a:pt x="4097097" y="3897363"/>
                </a:lnTo>
                <a:lnTo>
                  <a:pt x="0" y="389736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rnd">
            <a:noFill/>
            <a:prstDash val="solid"/>
            <a:round/>
          </a:ln>
        </p:spPr>
        <p:txBody>
          <a:bodyPr/>
          <a:lstStyle/>
          <a:p>
            <a:endParaRPr lang="en-GB"/>
          </a:p>
        </p:txBody>
      </p:sp>
      <p:sp>
        <p:nvSpPr>
          <p:cNvPr id="3" name="Freeform 3"/>
          <p:cNvSpPr/>
          <p:nvPr/>
        </p:nvSpPr>
        <p:spPr>
          <a:xfrm>
            <a:off x="7048242" y="6733901"/>
            <a:ext cx="3660790" cy="3482327"/>
          </a:xfrm>
          <a:custGeom>
            <a:avLst/>
            <a:gdLst/>
            <a:ahLst/>
            <a:cxnLst/>
            <a:rect l="l" t="t" r="r" b="b"/>
            <a:pathLst>
              <a:path w="3660790" h="3482327">
                <a:moveTo>
                  <a:pt x="0" y="0"/>
                </a:moveTo>
                <a:lnTo>
                  <a:pt x="3660790" y="0"/>
                </a:lnTo>
                <a:lnTo>
                  <a:pt x="3660790" y="3482327"/>
                </a:lnTo>
                <a:lnTo>
                  <a:pt x="0" y="348232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rnd">
            <a:noFill/>
            <a:prstDash val="solid"/>
            <a:round/>
          </a:ln>
        </p:spPr>
        <p:txBody>
          <a:bodyPr/>
          <a:lstStyle/>
          <a:p>
            <a:endParaRPr lang="en-GB"/>
          </a:p>
        </p:txBody>
      </p:sp>
      <p:sp>
        <p:nvSpPr>
          <p:cNvPr id="4" name="Freeform 4"/>
          <p:cNvSpPr/>
          <p:nvPr/>
        </p:nvSpPr>
        <p:spPr>
          <a:xfrm>
            <a:off x="10121475" y="92186"/>
            <a:ext cx="4292304" cy="4083054"/>
          </a:xfrm>
          <a:custGeom>
            <a:avLst/>
            <a:gdLst/>
            <a:ahLst/>
            <a:cxnLst/>
            <a:rect l="l" t="t" r="r" b="b"/>
            <a:pathLst>
              <a:path w="4292304" h="4083054">
                <a:moveTo>
                  <a:pt x="0" y="0"/>
                </a:moveTo>
                <a:lnTo>
                  <a:pt x="4292303" y="0"/>
                </a:lnTo>
                <a:lnTo>
                  <a:pt x="4292303" y="4083054"/>
                </a:lnTo>
                <a:lnTo>
                  <a:pt x="0" y="408305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rnd">
            <a:noFill/>
            <a:prstDash val="solid"/>
            <a:round/>
          </a:ln>
        </p:spPr>
        <p:txBody>
          <a:bodyPr lIns="91440" tIns="45720" rIns="91440" bIns="45720" anchor="t"/>
          <a:lstStyle/>
          <a:p>
            <a:endParaRPr lang="en-GB" dirty="0">
              <a:solidFill>
                <a:srgbClr val="E4002B"/>
              </a:solidFill>
              <a:ea typeface="Calibri"/>
              <a:cs typeface="Calibri"/>
            </a:endParaRPr>
          </a:p>
        </p:txBody>
      </p:sp>
      <p:sp>
        <p:nvSpPr>
          <p:cNvPr id="5" name="Freeform 5"/>
          <p:cNvSpPr/>
          <p:nvPr/>
        </p:nvSpPr>
        <p:spPr>
          <a:xfrm>
            <a:off x="12344979" y="4181318"/>
            <a:ext cx="4273530" cy="4065196"/>
          </a:xfrm>
          <a:custGeom>
            <a:avLst/>
            <a:gdLst/>
            <a:ahLst/>
            <a:cxnLst/>
            <a:rect l="l" t="t" r="r" b="b"/>
            <a:pathLst>
              <a:path w="4273530" h="4065196">
                <a:moveTo>
                  <a:pt x="0" y="0"/>
                </a:moveTo>
                <a:lnTo>
                  <a:pt x="4273531" y="0"/>
                </a:lnTo>
                <a:lnTo>
                  <a:pt x="4273531" y="4065196"/>
                </a:lnTo>
                <a:lnTo>
                  <a:pt x="0" y="406519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rnd">
            <a:noFill/>
            <a:prstDash val="solid"/>
            <a:round/>
          </a:ln>
        </p:spPr>
        <p:txBody>
          <a:bodyPr/>
          <a:lstStyle/>
          <a:p>
            <a:endParaRPr lang="en-GB"/>
          </a:p>
        </p:txBody>
      </p:sp>
      <p:sp>
        <p:nvSpPr>
          <p:cNvPr id="6" name="Freeform 6"/>
          <p:cNvSpPr/>
          <p:nvPr/>
        </p:nvSpPr>
        <p:spPr>
          <a:xfrm>
            <a:off x="1458492" y="4830974"/>
            <a:ext cx="4168064" cy="3964871"/>
          </a:xfrm>
          <a:custGeom>
            <a:avLst/>
            <a:gdLst/>
            <a:ahLst/>
            <a:cxnLst/>
            <a:rect l="l" t="t" r="r" b="b"/>
            <a:pathLst>
              <a:path w="4168064" h="3964871">
                <a:moveTo>
                  <a:pt x="0" y="0"/>
                </a:moveTo>
                <a:lnTo>
                  <a:pt x="4168064" y="0"/>
                </a:lnTo>
                <a:lnTo>
                  <a:pt x="4168064" y="3964870"/>
                </a:lnTo>
                <a:lnTo>
                  <a:pt x="0" y="396487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rnd">
            <a:noFill/>
            <a:prstDash val="solid"/>
            <a:round/>
          </a:ln>
        </p:spPr>
        <p:txBody>
          <a:bodyPr lIns="91440" tIns="45720" rIns="91440" bIns="45720" anchor="t"/>
          <a:lstStyle/>
          <a:p>
            <a:endParaRPr lang="en-GB" dirty="0">
              <a:solidFill>
                <a:srgbClr val="E4002B"/>
              </a:solidFill>
              <a:ea typeface="Calibri"/>
              <a:cs typeface="Calibri"/>
            </a:endParaRPr>
          </a:p>
        </p:txBody>
      </p:sp>
      <p:sp>
        <p:nvSpPr>
          <p:cNvPr id="7" name="Freeform 7"/>
          <p:cNvSpPr/>
          <p:nvPr/>
        </p:nvSpPr>
        <p:spPr>
          <a:xfrm>
            <a:off x="3681494" y="244270"/>
            <a:ext cx="3614503" cy="3438296"/>
          </a:xfrm>
          <a:custGeom>
            <a:avLst/>
            <a:gdLst/>
            <a:ahLst/>
            <a:cxnLst/>
            <a:rect l="l" t="t" r="r" b="b"/>
            <a:pathLst>
              <a:path w="3614503" h="3438296">
                <a:moveTo>
                  <a:pt x="0" y="0"/>
                </a:moveTo>
                <a:lnTo>
                  <a:pt x="3614503" y="0"/>
                </a:lnTo>
                <a:lnTo>
                  <a:pt x="3614503" y="3438297"/>
                </a:lnTo>
                <a:lnTo>
                  <a:pt x="0" y="343829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rnd">
            <a:noFill/>
            <a:prstDash val="solid"/>
            <a:round/>
          </a:ln>
        </p:spPr>
        <p:txBody>
          <a:bodyPr/>
          <a:lstStyle/>
          <a:p>
            <a:endParaRPr lang="en-GB"/>
          </a:p>
        </p:txBody>
      </p:sp>
      <p:sp>
        <p:nvSpPr>
          <p:cNvPr id="8" name="Freeform 8"/>
          <p:cNvSpPr/>
          <p:nvPr/>
        </p:nvSpPr>
        <p:spPr>
          <a:xfrm rot="-8926439" flipH="1" flipV="1">
            <a:off x="11099376" y="5792017"/>
            <a:ext cx="1138935" cy="431372"/>
          </a:xfrm>
          <a:custGeom>
            <a:avLst/>
            <a:gdLst/>
            <a:ahLst/>
            <a:cxnLst/>
            <a:rect l="l" t="t" r="r" b="b"/>
            <a:pathLst>
              <a:path w="1138935" h="431372">
                <a:moveTo>
                  <a:pt x="1138935" y="431372"/>
                </a:moveTo>
                <a:lnTo>
                  <a:pt x="0" y="431372"/>
                </a:lnTo>
                <a:lnTo>
                  <a:pt x="0" y="0"/>
                </a:lnTo>
                <a:lnTo>
                  <a:pt x="1138935" y="0"/>
                </a:lnTo>
                <a:lnTo>
                  <a:pt x="1138935" y="431372"/>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rot="9981531" flipH="1">
            <a:off x="10961989" y="4186316"/>
            <a:ext cx="1138935" cy="431372"/>
          </a:xfrm>
          <a:custGeom>
            <a:avLst/>
            <a:gdLst/>
            <a:ahLst/>
            <a:cxnLst/>
            <a:rect l="l" t="t" r="r" b="b"/>
            <a:pathLst>
              <a:path w="1138935" h="431372">
                <a:moveTo>
                  <a:pt x="1138935" y="0"/>
                </a:moveTo>
                <a:lnTo>
                  <a:pt x="0" y="0"/>
                </a:lnTo>
                <a:lnTo>
                  <a:pt x="0" y="431372"/>
                </a:lnTo>
                <a:lnTo>
                  <a:pt x="1138935" y="431372"/>
                </a:lnTo>
                <a:lnTo>
                  <a:pt x="113893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rot="10560775" flipV="1">
            <a:off x="5518512" y="5793566"/>
            <a:ext cx="1138935" cy="431372"/>
          </a:xfrm>
          <a:custGeom>
            <a:avLst/>
            <a:gdLst/>
            <a:ahLst/>
            <a:cxnLst/>
            <a:rect l="l" t="t" r="r" b="b"/>
            <a:pathLst>
              <a:path w="1138935" h="431372">
                <a:moveTo>
                  <a:pt x="0" y="431372"/>
                </a:moveTo>
                <a:lnTo>
                  <a:pt x="1138935" y="431372"/>
                </a:lnTo>
                <a:lnTo>
                  <a:pt x="1138935" y="0"/>
                </a:lnTo>
                <a:lnTo>
                  <a:pt x="0" y="0"/>
                </a:lnTo>
                <a:lnTo>
                  <a:pt x="0" y="431372"/>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rot="-9179664">
            <a:off x="5655309" y="3917631"/>
            <a:ext cx="1138935" cy="431372"/>
          </a:xfrm>
          <a:custGeom>
            <a:avLst/>
            <a:gdLst/>
            <a:ahLst/>
            <a:cxnLst/>
            <a:rect l="l" t="t" r="r" b="b"/>
            <a:pathLst>
              <a:path w="1138935" h="431372">
                <a:moveTo>
                  <a:pt x="0" y="0"/>
                </a:moveTo>
                <a:lnTo>
                  <a:pt x="1138935" y="0"/>
                </a:lnTo>
                <a:lnTo>
                  <a:pt x="1138935" y="431372"/>
                </a:lnTo>
                <a:lnTo>
                  <a:pt x="0" y="4313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rot="364660">
            <a:off x="0" y="9383696"/>
            <a:ext cx="3956378" cy="1258847"/>
          </a:xfrm>
          <a:custGeom>
            <a:avLst/>
            <a:gdLst/>
            <a:ahLst/>
            <a:cxnLst/>
            <a:rect l="l" t="t" r="r" b="b"/>
            <a:pathLst>
              <a:path w="3956378" h="1258847">
                <a:moveTo>
                  <a:pt x="0" y="0"/>
                </a:moveTo>
                <a:lnTo>
                  <a:pt x="3956378" y="0"/>
                </a:lnTo>
                <a:lnTo>
                  <a:pt x="3956378" y="1258848"/>
                </a:lnTo>
                <a:lnTo>
                  <a:pt x="0" y="125884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GB"/>
          </a:p>
        </p:txBody>
      </p:sp>
      <p:sp>
        <p:nvSpPr>
          <p:cNvPr id="13" name="Freeform 13"/>
          <p:cNvSpPr/>
          <p:nvPr/>
        </p:nvSpPr>
        <p:spPr>
          <a:xfrm rot="-1821344">
            <a:off x="15882609" y="8593120"/>
            <a:ext cx="3660940" cy="2553506"/>
          </a:xfrm>
          <a:custGeom>
            <a:avLst/>
            <a:gdLst/>
            <a:ahLst/>
            <a:cxnLst/>
            <a:rect l="l" t="t" r="r" b="b"/>
            <a:pathLst>
              <a:path w="3660940" h="2553506">
                <a:moveTo>
                  <a:pt x="0" y="0"/>
                </a:moveTo>
                <a:lnTo>
                  <a:pt x="3660940" y="0"/>
                </a:lnTo>
                <a:lnTo>
                  <a:pt x="3660940" y="2553506"/>
                </a:lnTo>
                <a:lnTo>
                  <a:pt x="0" y="255350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GB"/>
          </a:p>
        </p:txBody>
      </p:sp>
      <p:sp>
        <p:nvSpPr>
          <p:cNvPr id="14" name="Freeform 14"/>
          <p:cNvSpPr/>
          <p:nvPr/>
        </p:nvSpPr>
        <p:spPr>
          <a:xfrm rot="-7327925">
            <a:off x="-1392319" y="-1936900"/>
            <a:ext cx="4540469" cy="4114800"/>
          </a:xfrm>
          <a:custGeom>
            <a:avLst/>
            <a:gdLst/>
            <a:ahLst/>
            <a:cxnLst/>
            <a:rect l="l" t="t" r="r" b="b"/>
            <a:pathLst>
              <a:path w="4540469" h="4114800">
                <a:moveTo>
                  <a:pt x="0" y="0"/>
                </a:moveTo>
                <a:lnTo>
                  <a:pt x="4540469" y="0"/>
                </a:lnTo>
                <a:lnTo>
                  <a:pt x="4540469"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rot="8637871">
            <a:off x="2299182" y="8475064"/>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n-GB"/>
          </a:p>
        </p:txBody>
      </p:sp>
      <p:sp>
        <p:nvSpPr>
          <p:cNvPr id="16" name="Freeform 16"/>
          <p:cNvSpPr/>
          <p:nvPr/>
        </p:nvSpPr>
        <p:spPr>
          <a:xfrm rot="2127156">
            <a:off x="17127941" y="6858862"/>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lIns="91440" tIns="45720" rIns="91440" bIns="45720" anchor="t"/>
          <a:lstStyle/>
          <a:p>
            <a:endParaRPr lang="en-GB" dirty="0">
              <a:solidFill>
                <a:srgbClr val="E4002B"/>
              </a:solidFill>
              <a:ea typeface="Calibri"/>
              <a:cs typeface="Calibri"/>
            </a:endParaRPr>
          </a:p>
        </p:txBody>
      </p:sp>
      <p:sp>
        <p:nvSpPr>
          <p:cNvPr id="17" name="Freeform 17"/>
          <p:cNvSpPr/>
          <p:nvPr/>
        </p:nvSpPr>
        <p:spPr>
          <a:xfrm>
            <a:off x="2788794" y="-187728"/>
            <a:ext cx="979224" cy="1216428"/>
          </a:xfrm>
          <a:custGeom>
            <a:avLst/>
            <a:gdLst/>
            <a:ahLst/>
            <a:cxnLst/>
            <a:rect l="l" t="t" r="r" b="b"/>
            <a:pathLst>
              <a:path w="979224" h="1216428">
                <a:moveTo>
                  <a:pt x="0" y="0"/>
                </a:moveTo>
                <a:lnTo>
                  <a:pt x="979224" y="0"/>
                </a:lnTo>
                <a:lnTo>
                  <a:pt x="979224" y="1216428"/>
                </a:lnTo>
                <a:lnTo>
                  <a:pt x="0" y="12164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lIns="91440" tIns="45720" rIns="91440" bIns="45720" anchor="t"/>
          <a:lstStyle/>
          <a:p>
            <a:endParaRPr lang="en-GB" dirty="0">
              <a:solidFill>
                <a:srgbClr val="E4002B"/>
              </a:solidFill>
              <a:ea typeface="Calibri"/>
              <a:cs typeface="Calibri"/>
            </a:endParaRPr>
          </a:p>
        </p:txBody>
      </p:sp>
      <p:sp>
        <p:nvSpPr>
          <p:cNvPr id="18" name="Freeform 18"/>
          <p:cNvSpPr/>
          <p:nvPr/>
        </p:nvSpPr>
        <p:spPr>
          <a:xfrm>
            <a:off x="15134608" y="563371"/>
            <a:ext cx="929347" cy="1154468"/>
          </a:xfrm>
          <a:custGeom>
            <a:avLst/>
            <a:gdLst/>
            <a:ahLst/>
            <a:cxnLst/>
            <a:rect l="l" t="t" r="r" b="b"/>
            <a:pathLst>
              <a:path w="929347" h="1154468">
                <a:moveTo>
                  <a:pt x="0" y="0"/>
                </a:moveTo>
                <a:lnTo>
                  <a:pt x="929347" y="0"/>
                </a:lnTo>
                <a:lnTo>
                  <a:pt x="929347" y="1154468"/>
                </a:lnTo>
                <a:lnTo>
                  <a:pt x="0" y="1154468"/>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n-GB"/>
          </a:p>
        </p:txBody>
      </p:sp>
      <p:sp>
        <p:nvSpPr>
          <p:cNvPr id="19" name="Freeform 19"/>
          <p:cNvSpPr/>
          <p:nvPr/>
        </p:nvSpPr>
        <p:spPr>
          <a:xfrm>
            <a:off x="16383528" y="-1494029"/>
            <a:ext cx="3878199" cy="41148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en-GB"/>
          </a:p>
        </p:txBody>
      </p:sp>
      <p:sp>
        <p:nvSpPr>
          <p:cNvPr id="20" name="Freeform 20"/>
          <p:cNvSpPr/>
          <p:nvPr/>
        </p:nvSpPr>
        <p:spPr>
          <a:xfrm>
            <a:off x="-1245517" y="7439825"/>
            <a:ext cx="2023893" cy="2070478"/>
          </a:xfrm>
          <a:custGeom>
            <a:avLst/>
            <a:gdLst/>
            <a:ahLst/>
            <a:cxnLst/>
            <a:rect l="l" t="t" r="r" b="b"/>
            <a:pathLst>
              <a:path w="2023893" h="2070478">
                <a:moveTo>
                  <a:pt x="0" y="0"/>
                </a:moveTo>
                <a:lnTo>
                  <a:pt x="2023892" y="0"/>
                </a:lnTo>
                <a:lnTo>
                  <a:pt x="2023892" y="2070479"/>
                </a:lnTo>
                <a:lnTo>
                  <a:pt x="0" y="2070479"/>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n-GB"/>
          </a:p>
        </p:txBody>
      </p:sp>
      <p:sp>
        <p:nvSpPr>
          <p:cNvPr id="21" name="Freeform 21"/>
          <p:cNvSpPr/>
          <p:nvPr/>
        </p:nvSpPr>
        <p:spPr>
          <a:xfrm>
            <a:off x="17433425" y="2169305"/>
            <a:ext cx="1966743" cy="2012013"/>
          </a:xfrm>
          <a:custGeom>
            <a:avLst/>
            <a:gdLst/>
            <a:ahLst/>
            <a:cxnLst/>
            <a:rect l="l" t="t" r="r" b="b"/>
            <a:pathLst>
              <a:path w="1966743" h="2012013">
                <a:moveTo>
                  <a:pt x="0" y="0"/>
                </a:moveTo>
                <a:lnTo>
                  <a:pt x="1966742" y="0"/>
                </a:lnTo>
                <a:lnTo>
                  <a:pt x="1966742" y="2012013"/>
                </a:lnTo>
                <a:lnTo>
                  <a:pt x="0" y="2012013"/>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n-GB"/>
          </a:p>
        </p:txBody>
      </p:sp>
      <p:sp>
        <p:nvSpPr>
          <p:cNvPr id="22" name="Freeform 22"/>
          <p:cNvSpPr/>
          <p:nvPr/>
        </p:nvSpPr>
        <p:spPr>
          <a:xfrm>
            <a:off x="14781178" y="8265564"/>
            <a:ext cx="2203098" cy="2448236"/>
          </a:xfrm>
          <a:custGeom>
            <a:avLst/>
            <a:gdLst/>
            <a:ahLst/>
            <a:cxnLst/>
            <a:rect l="l" t="t" r="r" b="b"/>
            <a:pathLst>
              <a:path w="2203098" h="2448236">
                <a:moveTo>
                  <a:pt x="0" y="0"/>
                </a:moveTo>
                <a:lnTo>
                  <a:pt x="2203098" y="0"/>
                </a:lnTo>
                <a:lnTo>
                  <a:pt x="2203098" y="2448235"/>
                </a:lnTo>
                <a:lnTo>
                  <a:pt x="0" y="244823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23" name="Freeform 23"/>
          <p:cNvSpPr/>
          <p:nvPr/>
        </p:nvSpPr>
        <p:spPr>
          <a:xfrm>
            <a:off x="777026" y="811820"/>
            <a:ext cx="1808601" cy="2009844"/>
          </a:xfrm>
          <a:custGeom>
            <a:avLst/>
            <a:gdLst/>
            <a:ahLst/>
            <a:cxnLst/>
            <a:rect l="l" t="t" r="r" b="b"/>
            <a:pathLst>
              <a:path w="1808601" h="2009844">
                <a:moveTo>
                  <a:pt x="0" y="0"/>
                </a:moveTo>
                <a:lnTo>
                  <a:pt x="1808601" y="0"/>
                </a:lnTo>
                <a:lnTo>
                  <a:pt x="1808601" y="2009843"/>
                </a:lnTo>
                <a:lnTo>
                  <a:pt x="0" y="200984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24" name="Freeform 24"/>
          <p:cNvSpPr/>
          <p:nvPr/>
        </p:nvSpPr>
        <p:spPr>
          <a:xfrm rot="5728985" flipV="1">
            <a:off x="6726530" y="6597723"/>
            <a:ext cx="1138935" cy="431372"/>
          </a:xfrm>
          <a:custGeom>
            <a:avLst/>
            <a:gdLst/>
            <a:ahLst/>
            <a:cxnLst/>
            <a:rect l="l" t="t" r="r" b="b"/>
            <a:pathLst>
              <a:path w="1138935" h="431372">
                <a:moveTo>
                  <a:pt x="0" y="431372"/>
                </a:moveTo>
                <a:lnTo>
                  <a:pt x="1138935" y="431372"/>
                </a:lnTo>
                <a:lnTo>
                  <a:pt x="1138935" y="0"/>
                </a:lnTo>
                <a:lnTo>
                  <a:pt x="0" y="0"/>
                </a:lnTo>
                <a:lnTo>
                  <a:pt x="0" y="431372"/>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TextBox 25"/>
          <p:cNvSpPr txBox="1"/>
          <p:nvPr/>
        </p:nvSpPr>
        <p:spPr>
          <a:xfrm>
            <a:off x="7360340" y="4057244"/>
            <a:ext cx="3036593" cy="1805467"/>
          </a:xfrm>
          <a:prstGeom prst="rect">
            <a:avLst/>
          </a:prstGeom>
        </p:spPr>
        <p:txBody>
          <a:bodyPr lIns="0" tIns="0" rIns="0" bIns="0" rtlCol="0" anchor="t">
            <a:spAutoFit/>
          </a:bodyPr>
          <a:lstStyle/>
          <a:p>
            <a:pPr marL="0" lvl="1" indent="0" algn="ctr">
              <a:lnSpc>
                <a:spcPts val="4646"/>
              </a:lnSpc>
            </a:pPr>
            <a:r>
              <a:rPr lang="en-US" sz="5531" b="1" spc="49">
                <a:solidFill>
                  <a:srgbClr val="000000"/>
                </a:solidFill>
                <a:latin typeface="Amatic SC Bold"/>
                <a:ea typeface="Amatic SC Bold"/>
                <a:cs typeface="Amatic SC Bold"/>
                <a:sym typeface="Amatic SC Bold"/>
              </a:rPr>
              <a:t>9. VISUAL ART LESSON TIPS AND TRICKS</a:t>
            </a:r>
          </a:p>
        </p:txBody>
      </p:sp>
      <p:sp>
        <p:nvSpPr>
          <p:cNvPr id="26" name="TextBox 26"/>
          <p:cNvSpPr txBox="1"/>
          <p:nvPr/>
        </p:nvSpPr>
        <p:spPr>
          <a:xfrm>
            <a:off x="11197494" y="882510"/>
            <a:ext cx="2334434" cy="406679"/>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COLLAGE</a:t>
            </a:r>
          </a:p>
        </p:txBody>
      </p:sp>
      <p:sp>
        <p:nvSpPr>
          <p:cNvPr id="27" name="TextBox 27"/>
          <p:cNvSpPr txBox="1"/>
          <p:nvPr/>
        </p:nvSpPr>
        <p:spPr>
          <a:xfrm>
            <a:off x="7787041" y="7558095"/>
            <a:ext cx="2334434" cy="406679"/>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PORTRAITS</a:t>
            </a:r>
          </a:p>
        </p:txBody>
      </p:sp>
      <p:sp>
        <p:nvSpPr>
          <p:cNvPr id="28" name="TextBox 28"/>
          <p:cNvSpPr txBox="1"/>
          <p:nvPr/>
        </p:nvSpPr>
        <p:spPr>
          <a:xfrm>
            <a:off x="13225318" y="5257800"/>
            <a:ext cx="2685514" cy="406679"/>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CHARCOAL SKETCHING</a:t>
            </a:r>
          </a:p>
        </p:txBody>
      </p:sp>
      <p:sp>
        <p:nvSpPr>
          <p:cNvPr id="29" name="TextBox 29"/>
          <p:cNvSpPr txBox="1"/>
          <p:nvPr/>
        </p:nvSpPr>
        <p:spPr>
          <a:xfrm>
            <a:off x="2600801" y="5716521"/>
            <a:ext cx="2334434" cy="768629"/>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WATERCOLOUR ILLUSTRATION</a:t>
            </a:r>
          </a:p>
        </p:txBody>
      </p:sp>
      <p:sp>
        <p:nvSpPr>
          <p:cNvPr id="30" name="TextBox 30"/>
          <p:cNvSpPr txBox="1"/>
          <p:nvPr/>
        </p:nvSpPr>
        <p:spPr>
          <a:xfrm>
            <a:off x="4337676" y="1195937"/>
            <a:ext cx="2334434" cy="406679"/>
          </a:xfrm>
          <a:prstGeom prst="rect">
            <a:avLst/>
          </a:prstGeom>
        </p:spPr>
        <p:txBody>
          <a:bodyPr lIns="0" tIns="0" rIns="0" bIns="0" rtlCol="0" anchor="t">
            <a:spAutoFit/>
          </a:bodyPr>
          <a:lstStyle/>
          <a:p>
            <a:pPr marL="0" lvl="1" indent="0" algn="ctr">
              <a:lnSpc>
                <a:spcPts val="2921"/>
              </a:lnSpc>
            </a:pPr>
            <a:r>
              <a:rPr lang="en-US" sz="3478" b="1" spc="31">
                <a:solidFill>
                  <a:srgbClr val="000000"/>
                </a:solidFill>
                <a:latin typeface="Amatic SC Bold"/>
                <a:ea typeface="Amatic SC Bold"/>
                <a:cs typeface="Amatic SC Bold"/>
                <a:sym typeface="Amatic SC Bold"/>
              </a:rPr>
              <a:t>SET MODEL BOX</a:t>
            </a:r>
          </a:p>
        </p:txBody>
      </p:sp>
      <p:sp>
        <p:nvSpPr>
          <p:cNvPr id="31" name="TextBox 31"/>
          <p:cNvSpPr txBox="1"/>
          <p:nvPr/>
        </p:nvSpPr>
        <p:spPr>
          <a:xfrm>
            <a:off x="10720025" y="1260615"/>
            <a:ext cx="3042983" cy="2102307"/>
          </a:xfrm>
          <a:prstGeom prst="rect">
            <a:avLst/>
          </a:prstGeom>
        </p:spPr>
        <p:txBody>
          <a:bodyPr lIns="0" tIns="0" rIns="0" bIns="0" rtlCol="0" anchor="t">
            <a:spAutoFit/>
          </a:bodyPr>
          <a:lstStyle/>
          <a:p>
            <a:pPr marL="0" lvl="1" indent="0" algn="ctr">
              <a:lnSpc>
                <a:spcPts val="1499"/>
              </a:lnSpc>
            </a:pPr>
            <a:r>
              <a:rPr lang="en-US" sz="1180" spc="29">
                <a:solidFill>
                  <a:srgbClr val="000000"/>
                </a:solidFill>
                <a:latin typeface="Arial"/>
                <a:ea typeface="Arial"/>
                <a:cs typeface="Arial"/>
                <a:sym typeface="Arial"/>
              </a:rPr>
              <a:t>Provide students with a silhouette of The Little Match Girl or a suitable alternative image from the story. Then collect a range of materials for them to cut and shape into collages using the silhouettes as an outline. Taking stylistic inspiration from the story this could be materials such as newspapers, tissue paper, fabric or even tin foil. To challenge students, you could ask them to draw their own silhouette outline first.</a:t>
            </a:r>
          </a:p>
        </p:txBody>
      </p:sp>
      <p:sp>
        <p:nvSpPr>
          <p:cNvPr id="32" name="TextBox 32"/>
          <p:cNvSpPr txBox="1"/>
          <p:nvPr/>
        </p:nvSpPr>
        <p:spPr>
          <a:xfrm>
            <a:off x="7308665" y="7921859"/>
            <a:ext cx="2965066" cy="1717586"/>
          </a:xfrm>
          <a:prstGeom prst="rect">
            <a:avLst/>
          </a:prstGeom>
        </p:spPr>
        <p:txBody>
          <a:bodyPr wrap="square" lIns="0" tIns="0" rIns="0" bIns="0" rtlCol="0" anchor="t">
            <a:spAutoFit/>
          </a:bodyPr>
          <a:lstStyle/>
          <a:p>
            <a:pPr marL="0" lvl="1" indent="0" algn="ctr">
              <a:lnSpc>
                <a:spcPts val="1499"/>
              </a:lnSpc>
            </a:pPr>
            <a:r>
              <a:rPr lang="en-US" sz="1180" spc="29">
                <a:solidFill>
                  <a:srgbClr val="000000"/>
                </a:solidFill>
                <a:latin typeface="Arial"/>
                <a:ea typeface="Arial"/>
                <a:cs typeface="Arial"/>
                <a:sym typeface="Arial"/>
              </a:rPr>
              <a:t>Show students a range of images from slides 2 and 3 of the Art lesson PowerPoint. Ask them to imagine emotions that The Little Match Girl may be feeling and how we could show these emotions through facial expressions. Ask students to sketch portraits of The Little Match Girl</a:t>
            </a:r>
          </a:p>
          <a:p>
            <a:pPr marL="0" lvl="1" indent="0" algn="ctr">
              <a:lnSpc>
                <a:spcPts val="1499"/>
              </a:lnSpc>
            </a:pPr>
            <a:r>
              <a:rPr lang="en-US" sz="1180" spc="29">
                <a:solidFill>
                  <a:srgbClr val="000000"/>
                </a:solidFill>
                <a:latin typeface="Arial"/>
                <a:ea typeface="Arial"/>
                <a:cs typeface="Arial"/>
                <a:sym typeface="Arial"/>
              </a:rPr>
              <a:t>        that illustrate the emotion.  </a:t>
            </a:r>
          </a:p>
        </p:txBody>
      </p:sp>
      <p:sp>
        <p:nvSpPr>
          <p:cNvPr id="33" name="TextBox 33"/>
          <p:cNvSpPr txBox="1"/>
          <p:nvPr/>
        </p:nvSpPr>
        <p:spPr>
          <a:xfrm>
            <a:off x="4095180" y="1574042"/>
            <a:ext cx="2819428" cy="1332865"/>
          </a:xfrm>
          <a:prstGeom prst="rect">
            <a:avLst/>
          </a:prstGeom>
        </p:spPr>
        <p:txBody>
          <a:bodyPr lIns="0" tIns="0" rIns="0" bIns="0" rtlCol="0" anchor="t">
            <a:spAutoFit/>
          </a:bodyPr>
          <a:lstStyle/>
          <a:p>
            <a:pPr marL="0" lvl="1" indent="0" algn="ctr">
              <a:lnSpc>
                <a:spcPts val="1499"/>
              </a:lnSpc>
            </a:pPr>
            <a:r>
              <a:rPr lang="en-US" sz="1150" spc="29" dirty="0">
                <a:solidFill>
                  <a:srgbClr val="000000"/>
                </a:solidFill>
                <a:latin typeface="Arial"/>
                <a:ea typeface="Arial"/>
                <a:cs typeface="Arial"/>
                <a:sym typeface="Arial"/>
              </a:rPr>
              <a:t>Using old shoe boxes and a range of everyday materials such as </a:t>
            </a:r>
            <a:r>
              <a:rPr lang="en-US" sz="1150" spc="29" dirty="0" err="1">
                <a:solidFill>
                  <a:srgbClr val="000000"/>
                </a:solidFill>
                <a:latin typeface="Arial"/>
                <a:ea typeface="Arial"/>
                <a:cs typeface="Arial"/>
                <a:sym typeface="Arial"/>
              </a:rPr>
              <a:t>lolly</a:t>
            </a:r>
            <a:r>
              <a:rPr lang="en-US" sz="1150" spc="29" dirty="0">
                <a:solidFill>
                  <a:srgbClr val="000000"/>
                </a:solidFill>
                <a:latin typeface="Arial"/>
                <a:ea typeface="Arial"/>
                <a:cs typeface="Arial"/>
                <a:sym typeface="Arial"/>
              </a:rPr>
              <a:t> sticks, pipe cleaners, kitchen roll inners, tin foil, cardboard and paint, get students to design a set model box of a set design they imagine for a certain scene from the show. </a:t>
            </a:r>
          </a:p>
        </p:txBody>
      </p:sp>
      <p:sp>
        <p:nvSpPr>
          <p:cNvPr id="34" name="TextBox 34"/>
          <p:cNvSpPr txBox="1"/>
          <p:nvPr/>
        </p:nvSpPr>
        <p:spPr>
          <a:xfrm>
            <a:off x="13020972" y="5718517"/>
            <a:ext cx="3042983" cy="1525226"/>
          </a:xfrm>
          <a:prstGeom prst="rect">
            <a:avLst/>
          </a:prstGeom>
        </p:spPr>
        <p:txBody>
          <a:bodyPr lIns="0" tIns="0" rIns="0" bIns="0" rtlCol="0" anchor="t">
            <a:spAutoFit/>
          </a:bodyPr>
          <a:lstStyle/>
          <a:p>
            <a:pPr marL="0" lvl="1" indent="0" algn="ctr">
              <a:lnSpc>
                <a:spcPts val="1499"/>
              </a:lnSpc>
            </a:pPr>
            <a:r>
              <a:rPr lang="en-US" sz="1180" spc="29">
                <a:solidFill>
                  <a:srgbClr val="000000"/>
                </a:solidFill>
                <a:latin typeface="Arial"/>
                <a:ea typeface="Arial"/>
                <a:cs typeface="Arial"/>
                <a:sym typeface="Arial"/>
              </a:rPr>
              <a:t>Show students the range of images on slide 3 of the art lesson PowerPoint. Task students with using these images as inspiration to sketch illustrations using charcoal. They could focus on the use of techniques such as smudging, erasing, blending with chalk and brushing with water to add tones.</a:t>
            </a:r>
          </a:p>
        </p:txBody>
      </p:sp>
      <p:sp>
        <p:nvSpPr>
          <p:cNvPr id="35" name="TextBox 35"/>
          <p:cNvSpPr txBox="1"/>
          <p:nvPr/>
        </p:nvSpPr>
        <p:spPr>
          <a:xfrm>
            <a:off x="2021033" y="6439548"/>
            <a:ext cx="3252819" cy="1525226"/>
          </a:xfrm>
          <a:prstGeom prst="rect">
            <a:avLst/>
          </a:prstGeom>
        </p:spPr>
        <p:txBody>
          <a:bodyPr lIns="0" tIns="0" rIns="0" bIns="0" rtlCol="0" anchor="t">
            <a:spAutoFit/>
          </a:bodyPr>
          <a:lstStyle/>
          <a:p>
            <a:pPr marL="0" lvl="1" indent="0" algn="ctr">
              <a:lnSpc>
                <a:spcPts val="1499"/>
              </a:lnSpc>
            </a:pPr>
            <a:r>
              <a:rPr lang="en-US" sz="1180" spc="29">
                <a:solidFill>
                  <a:srgbClr val="000000"/>
                </a:solidFill>
                <a:latin typeface="Arial"/>
                <a:ea typeface="Arial"/>
                <a:cs typeface="Arial"/>
                <a:sym typeface="Arial"/>
              </a:rPr>
              <a:t>Show students the range of images on slide 3 of the Art lesson PowerPoint. Using a handwriting pen, get students to illustrate their own interpretation of one of the images. Then get them to animate their sketch further by adding watercolours to bring them to life using techniques such as wet into wet, wet on dry, salt and splatter.  </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SHAPENAME" val="5. Sourc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4D9A62A1FBBE4A8B3D9862D8F49B1E" ma:contentTypeVersion="18" ma:contentTypeDescription="Create a new document." ma:contentTypeScope="" ma:versionID="a68b0dd9d4fb34f21d2b72db34b6d1e9">
  <xsd:schema xmlns:xsd="http://www.w3.org/2001/XMLSchema" xmlns:xs="http://www.w3.org/2001/XMLSchema" xmlns:p="http://schemas.microsoft.com/office/2006/metadata/properties" xmlns:ns2="59afb8fd-6786-47e1-997f-52796dc57648" xmlns:ns3="5ac3a143-74bb-4759-ab23-8b1b59a19b91" targetNamespace="http://schemas.microsoft.com/office/2006/metadata/properties" ma:root="true" ma:fieldsID="1e325738cfb4589d15b973584ef03288" ns2:_="" ns3:_="">
    <xsd:import namespace="59afb8fd-6786-47e1-997f-52796dc57648"/>
    <xsd:import namespace="5ac3a143-74bb-4759-ab23-8b1b59a19b9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afb8fd-6786-47e1-997f-52796dc576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b7f497e-95d8-451b-81a1-460fb7eef34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c3a143-74bb-4759-ab23-8b1b59a19b9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a00a2b6-47aa-4608-81a8-5c05218dafd0}" ma:internalName="TaxCatchAll" ma:showField="CatchAllData" ma:web="5ac3a143-74bb-4759-ab23-8b1b59a19b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ac3a143-74bb-4759-ab23-8b1b59a19b91" xsi:nil="true"/>
    <lcf76f155ced4ddcb4097134ff3c332f xmlns="59afb8fd-6786-47e1-997f-52796dc5764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D2A7CB5-7B21-46A0-B571-A18A52A94637}">
  <ds:schemaRefs>
    <ds:schemaRef ds:uri="http://schemas.microsoft.com/sharepoint/v3/contenttype/forms"/>
  </ds:schemaRefs>
</ds:datastoreItem>
</file>

<file path=customXml/itemProps2.xml><?xml version="1.0" encoding="utf-8"?>
<ds:datastoreItem xmlns:ds="http://schemas.openxmlformats.org/officeDocument/2006/customXml" ds:itemID="{607D871D-0B4B-4A25-B389-2DBA3E7950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afb8fd-6786-47e1-997f-52796dc57648"/>
    <ds:schemaRef ds:uri="5ac3a143-74bb-4759-ab23-8b1b59a19b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9618F3-01C3-4D9E-AD40-0651A06665C4}">
  <ds:schemaRefs>
    <ds:schemaRef ds:uri="0c7924a3-5173-420d-ae6f-ef3131e422fa"/>
    <ds:schemaRef ds:uri="81ec7e1c-ce4b-4a7b-ab2f-52549484e77b"/>
    <ds:schemaRef ds:uri="http://schemas.microsoft.com/office/2006/metadata/properties"/>
    <ds:schemaRef ds:uri="http://schemas.microsoft.com/office/infopath/2007/PartnerControls"/>
    <ds:schemaRef ds:uri="http://schemas.microsoft.com/sharepoint/v3"/>
    <ds:schemaRef ds:uri="5ac3a143-74bb-4759-ab23-8b1b59a19b91"/>
    <ds:schemaRef ds:uri="59afb8fd-6786-47e1-997f-52796dc57648"/>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11</Slides>
  <Notes>6</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Little Match Girl Hack Pack PPT (Presentation)</dc:title>
  <dc:creator>Rachel Howes</dc:creator>
  <cp:revision>77</cp:revision>
  <dcterms:created xsi:type="dcterms:W3CDTF">2006-08-16T00:00:00Z</dcterms:created>
  <dcterms:modified xsi:type="dcterms:W3CDTF">2024-10-07T09:58:10Z</dcterms:modified>
  <dc:identifier>DAGRMn6VnJ4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0x010100A24D9A62A1FBBE4A8B3D9862D8F49B1E</vt:lpwstr>
  </property>
  <property fmtid="{D5CDD505-2E9C-101B-9397-08002B2CF9AE}" pid="3" name="MediaServiceImageTags">
    <vt:lpwstr/>
  </property>
</Properties>
</file>