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notesMasterIdLst>
    <p:notesMasterId r:id="rId10"/>
  </p:notesMasterIdLst>
  <p:sldIdLst>
    <p:sldId id="275" r:id="rId5"/>
    <p:sldId id="276" r:id="rId6"/>
    <p:sldId id="264" r:id="rId7"/>
    <p:sldId id="280" r:id="rId8"/>
    <p:sldId id="281" r:id="rId9"/>
  </p:sldIdLst>
  <p:sldSz cx="24382413" cy="13716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514"/>
    <a:srgbClr val="DAF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72"/>
    <p:restoredTop sz="94689"/>
  </p:normalViewPr>
  <p:slideViewPr>
    <p:cSldViewPr snapToGrid="0" snapToObjects="1">
      <p:cViewPr varScale="1">
        <p:scale>
          <a:sx n="59" d="100"/>
          <a:sy n="59" d="100"/>
        </p:scale>
        <p:origin x="8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6F8D20-3CC1-44A1-8721-9B2B0F0207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F054BF-D0F6-4046-B074-2E97E97B9FC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5CB05F4-86FA-41C3-9C97-7CB9C705AF1A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FA095EA-2E1A-4BF1-BBEE-A7D2915EF7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91E986B-2247-4918-B80C-51B80E7D9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8595B-4266-4950-8975-1A90EA7F53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CFBD9-76A3-410E-AF70-006377C23B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05C4140-1008-41DC-BDB8-ABBB9A4BE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5C4140-1008-41DC-BDB8-ABBB9A4BE12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64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EBCCE27A-D667-4894-A921-2C8A6071DA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AC976022-74EC-4D69-AB96-A8324F181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56DBD04C-2891-4EA0-8EBE-21CF5A7097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85AC6E-B95E-4402-B74F-655A5F5D1C3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857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DD40F-BB9E-448A-9E64-C73BE1A01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D6549-28CD-4FF2-B7E5-5449A4FA5D93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1997A-BABF-43DD-A320-08E9F947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216B7-0817-4B16-8950-DD688625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CB9D2-3A27-492A-A57E-C4A9A17C3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4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F0278-B0EE-4616-AD93-834F71346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07C9D-E1EB-4043-8EBE-80B21A1C304D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78CBD-6691-4D5A-A589-22E9E309C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740C8-31ED-47C1-BA31-274A7E8E4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1FA2C-FE96-44C2-8772-6A684703E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7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A1FFA-4812-427F-B698-C5492112A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BCFE3-6383-47A7-902F-F5ABE231B5A7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39500-60F8-431F-9439-B6385B5C2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45B07-2B2C-4081-9DBC-943DD9B8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B5E15-235E-4D64-84E0-5584A59B3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7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8EF75-CADF-487D-ACAC-3F3A72F2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C8C73-D327-45EE-961D-4A2D82CB23EA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F7FFF-664C-476A-AA45-191687D39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8988C-71DA-459A-ABC7-A08A70E6D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9ADDA-F62A-4492-9D00-9EF6D4B7E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8DEA9-1063-4C8C-86A3-3374B64E8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10BA6-0589-4ABA-A6E8-F42A87B1A7E3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82D9E-A7D7-4A17-A906-F1DA1A69D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69A01-0727-4972-95E1-09E90819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6CD64-ED95-4DD5-9762-B4416DE9D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8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AA8C37-20E6-4DBF-A314-2CCDCFD37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D311F-9F59-4035-9743-45510EC4F177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A864AD-88D0-4C95-98DA-B3DAAD29E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A06E47-F07C-4328-930D-43E747C0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35857-CB15-48EF-A201-A156FB279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8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66C4B9A-9B58-4B9B-BDA6-6613BA1CC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981E9-C107-4A70-B161-DBB3499E92FA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6D9F855-CA41-4735-8A01-274C42EDE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2040075-6D9C-492F-85D6-CDDD456F7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D1A6E-07BA-4379-B38E-B0BDBCCDB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963D66-750D-49DD-BF06-CC332A442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0C4FB-CB5E-4AEE-8C08-599B87F64999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B1C3DC-BB07-4A38-AB31-1D0B0D0B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44D18E-720F-44FB-9C88-509948E91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2917D-B633-475C-BBFE-45E7E1488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6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1E50727-3C4F-48BF-BABE-C78C46EF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C322C-797B-43CA-AA0E-5DAEF46F824D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D6092C0-04F1-48B7-9E33-CDEA99016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27C26C-26B0-4A7E-A8DB-992436384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91EE5-BC9E-4609-989A-86F1D52B2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0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165C02-6A28-46D1-AF44-91185BF7C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0D136-53D1-4A81-A04F-1BC1517C812D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275052-2DAE-4FC1-8007-448EA33EF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9373B5-5E74-4A37-A47B-463162C07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F4629-B6BE-4844-85B4-EFF1ACAF0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7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rtlCol="0">
            <a:normAutofit/>
          </a:bodyPr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234D6A-13FB-4CD4-BEF9-F88F4E416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8CC38-C3F7-434D-AD84-9B42834431CF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7F38FC-F609-49D8-81C4-C7E011DE3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EC5C99-660C-4F3E-AAF4-0BF8D8FF3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FF70A-674A-4643-8A95-A5B124819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6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7897807-0DD9-4EED-8237-239F57E279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730250"/>
            <a:ext cx="21029613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51860AA-355E-4205-ADCF-76B4F1B71E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3651250"/>
            <a:ext cx="21029613" cy="870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4209B-420D-43AD-A21D-DCCB1A31F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8DC754-BBCA-4B9C-BE14-6FC834FCC390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612ED-40FA-4EC5-A888-4D6E70C3A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80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C7081-8F9D-4877-A69F-283009087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19613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DD40DA-CB16-49BC-B1D6-94FE643FC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2pPr>
      <a:lvl3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3pPr>
      <a:lvl4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4pPr>
      <a:lvl5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455613" indent="-455613" algn="l" defTabSz="1827213" rtl="0" fontAlgn="base">
        <a:lnSpc>
          <a:spcPct val="90000"/>
        </a:lnSpc>
        <a:spcBef>
          <a:spcPts val="2000"/>
        </a:spcBef>
        <a:spcAft>
          <a:spcPct val="0"/>
        </a:spcAft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0013" indent="-455613" algn="l" defTabSz="1827213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4413" indent="-455613" algn="l" defTabSz="1827213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198813" indent="-455613" algn="l" defTabSz="1827213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3213" indent="-455613" algn="l" defTabSz="1827213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ero image">
            <a:extLst>
              <a:ext uri="{FF2B5EF4-FFF2-40B4-BE49-F238E27FC236}">
                <a16:creationId xmlns:a16="http://schemas.microsoft.com/office/drawing/2014/main" id="{E58125E0-AE5A-3B0C-B22B-F428A2BCE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0" y="0"/>
            <a:ext cx="24383998" cy="1371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9AE95028-6E61-1B12-8F04-A4D5A6735D17}"/>
              </a:ext>
            </a:extLst>
          </p:cNvPr>
          <p:cNvSpPr txBox="1"/>
          <p:nvPr/>
        </p:nvSpPr>
        <p:spPr>
          <a:xfrm>
            <a:off x="1682740" y="6409707"/>
            <a:ext cx="9790112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spc="-300" dirty="0">
                <a:solidFill>
                  <a:prstClr val="white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rPr>
              <a:t>  History Focus</a:t>
            </a:r>
            <a:endParaRPr lang="en-US" spc="-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D0889E-AF6F-F814-99E2-1EF2ECBEAF61}"/>
              </a:ext>
            </a:extLst>
          </p:cNvPr>
          <p:cNvSpPr/>
          <p:nvPr/>
        </p:nvSpPr>
        <p:spPr>
          <a:xfrm>
            <a:off x="665988" y="428244"/>
            <a:ext cx="6375400" cy="306388"/>
          </a:xfrm>
          <a:prstGeom prst="rect">
            <a:avLst/>
          </a:prstGeom>
          <a:solidFill>
            <a:srgbClr val="E10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8249B4-556B-DAD0-6785-AD2450470A4C}"/>
              </a:ext>
            </a:extLst>
          </p:cNvPr>
          <p:cNvSpPr/>
          <p:nvPr/>
        </p:nvSpPr>
        <p:spPr>
          <a:xfrm>
            <a:off x="621729" y="428244"/>
            <a:ext cx="302726" cy="6656388"/>
          </a:xfrm>
          <a:prstGeom prst="rect">
            <a:avLst/>
          </a:prstGeom>
          <a:solidFill>
            <a:srgbClr val="E10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E96F75-9A32-A0A0-2DDF-6794F5704A4D}"/>
              </a:ext>
            </a:extLst>
          </p:cNvPr>
          <p:cNvGrpSpPr/>
          <p:nvPr/>
        </p:nvGrpSpPr>
        <p:grpSpPr>
          <a:xfrm>
            <a:off x="1677755" y="9721483"/>
            <a:ext cx="9582912" cy="2539564"/>
            <a:chOff x="2322576" y="8540496"/>
            <a:chExt cx="9582912" cy="2539564"/>
          </a:xfrm>
          <a:solidFill>
            <a:srgbClr val="E10514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E3F96F7-C28A-223B-E33D-17CA83D9A477}"/>
                </a:ext>
              </a:extLst>
            </p:cNvPr>
            <p:cNvSpPr/>
            <p:nvPr/>
          </p:nvSpPr>
          <p:spPr>
            <a:xfrm>
              <a:off x="2357712" y="8540496"/>
              <a:ext cx="4518576" cy="870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638750-A52D-B7D0-F1E8-8E910D522448}"/>
                </a:ext>
              </a:extLst>
            </p:cNvPr>
            <p:cNvSpPr/>
            <p:nvPr/>
          </p:nvSpPr>
          <p:spPr>
            <a:xfrm>
              <a:off x="2322576" y="9643872"/>
              <a:ext cx="9582912" cy="14361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DCF0D4-7728-141E-150A-E3FAC46C35A7}"/>
              </a:ext>
            </a:extLst>
          </p:cNvPr>
          <p:cNvSpPr txBox="1"/>
          <p:nvPr/>
        </p:nvSpPr>
        <p:spPr>
          <a:xfrm>
            <a:off x="1915743" y="9820987"/>
            <a:ext cx="9180576" cy="2963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b="1" dirty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rPr>
              <a:t>Lesson Objectives</a:t>
            </a:r>
          </a:p>
          <a:p>
            <a:endParaRPr lang="en-GB" sz="3500" dirty="0">
              <a:solidFill>
                <a:schemeClr val="bg1"/>
              </a:solidFill>
              <a:latin typeface="Arial" panose="020B0604020202020204" pitchFamily="34" charset="0"/>
              <a:ea typeface="Aktiv Grotesk" panose="020B05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understand the history of a match-seller during the Victorian era.</a:t>
            </a:r>
            <a:endParaRPr lang="en-GB" sz="35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500" dirty="0">
              <a:solidFill>
                <a:schemeClr val="bg1"/>
              </a:solidFill>
              <a:latin typeface="Arial" panose="020B0604020202020204" pitchFamily="34" charset="0"/>
              <a:ea typeface="Aktiv Grotesk" panose="020B05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9E6E722-1966-AF9C-E24D-FB6F47DD1A96}"/>
              </a:ext>
            </a:extLst>
          </p:cNvPr>
          <p:cNvGrpSpPr/>
          <p:nvPr/>
        </p:nvGrpSpPr>
        <p:grpSpPr>
          <a:xfrm>
            <a:off x="16605504" y="11176000"/>
            <a:ext cx="7776909" cy="2540000"/>
            <a:chOff x="16605504" y="11176000"/>
            <a:chExt cx="7776909" cy="2540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93FEE43-BDC5-3A1B-24BE-FD34CB3A0098}"/>
                </a:ext>
              </a:extLst>
            </p:cNvPr>
            <p:cNvSpPr/>
            <p:nvPr/>
          </p:nvSpPr>
          <p:spPr>
            <a:xfrm>
              <a:off x="16605504" y="11176000"/>
              <a:ext cx="7776909" cy="25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943000F-EFBA-8539-B7D6-5298DF4B4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093498" y="11408570"/>
              <a:ext cx="2697701" cy="1689634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D8C1875-E18A-E5B8-77CC-C2CD3023F78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725870" y="1738504"/>
            <a:ext cx="6606202" cy="4464703"/>
          </a:xfrm>
          <a:prstGeom prst="rect">
            <a:avLst/>
          </a:prstGeom>
        </p:spPr>
      </p:pic>
      <p:pic>
        <p:nvPicPr>
          <p:cNvPr id="11" name="Picture 10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B1A76DC4-E915-9933-4BD9-2A46FE09F7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73963" y="11428771"/>
            <a:ext cx="1751076" cy="17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612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D1DDF6-32CB-8D21-D08E-B06E2CEC724B}"/>
              </a:ext>
            </a:extLst>
          </p:cNvPr>
          <p:cNvSpPr/>
          <p:nvPr/>
        </p:nvSpPr>
        <p:spPr>
          <a:xfrm>
            <a:off x="19464041" y="11194288"/>
            <a:ext cx="4257993" cy="1886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70CF70-E313-A761-634E-5AE1F94BAB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90" b="6788"/>
          <a:stretch/>
        </p:blipFill>
        <p:spPr>
          <a:xfrm>
            <a:off x="7194049" y="957245"/>
            <a:ext cx="9994314" cy="121231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05C7812-02B5-FE30-B931-D1CF10FA2EA4}"/>
              </a:ext>
            </a:extLst>
          </p:cNvPr>
          <p:cNvSpPr/>
          <p:nvPr/>
        </p:nvSpPr>
        <p:spPr>
          <a:xfrm>
            <a:off x="16605504" y="11176000"/>
            <a:ext cx="7776909" cy="2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E1C6B1-50AD-0C34-ECDF-4EC89E39D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3498" y="11408570"/>
            <a:ext cx="2697701" cy="1689634"/>
          </a:xfrm>
          <a:prstGeom prst="rect">
            <a:avLst/>
          </a:prstGeom>
        </p:spPr>
      </p:pic>
      <p:pic>
        <p:nvPicPr>
          <p:cNvPr id="5" name="Picture 4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58D385D2-A368-7A00-F7CA-5B1CA4567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3963" y="11428771"/>
            <a:ext cx="1751076" cy="17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2624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FFB1C83-CDE4-A1E1-5F5F-8E180AE3CC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843" b="15843"/>
          <a:stretch/>
        </p:blipFill>
        <p:spPr>
          <a:xfrm>
            <a:off x="12033504" y="942235"/>
            <a:ext cx="11549366" cy="12110930"/>
          </a:xfrm>
          <a:prstGeom prst="rect">
            <a:avLst/>
          </a:prstGeom>
        </p:spPr>
      </p:pic>
      <p:sp>
        <p:nvSpPr>
          <p:cNvPr id="21" name="Text">
            <a:extLst>
              <a:ext uri="{FF2B5EF4-FFF2-40B4-BE49-F238E27FC236}">
                <a16:creationId xmlns:a16="http://schemas.microsoft.com/office/drawing/2014/main" id="{136E0231-56B9-E609-BAB7-11C789A72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706" y="3820930"/>
            <a:ext cx="8764302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The Little Match Girl is a famous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fairytale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by Hans Christian Andersen.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It tells the story of a young match seller, struggling to sell her matches and stay alive in the freezing cold.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She imagines a better life.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F24DFC-B465-F673-8CD5-AE897536885A}"/>
              </a:ext>
            </a:extLst>
          </p:cNvPr>
          <p:cNvSpPr/>
          <p:nvPr/>
        </p:nvSpPr>
        <p:spPr>
          <a:xfrm rot="5400000">
            <a:off x="20406101" y="3695314"/>
            <a:ext cx="6353539" cy="287809"/>
          </a:xfrm>
          <a:prstGeom prst="rect">
            <a:avLst/>
          </a:prstGeom>
          <a:solidFill>
            <a:srgbClr val="E10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7F0239-5824-3980-5C21-2FD6DF9D0E48}"/>
              </a:ext>
            </a:extLst>
          </p:cNvPr>
          <p:cNvSpPr/>
          <p:nvPr/>
        </p:nvSpPr>
        <p:spPr>
          <a:xfrm rot="16200000">
            <a:off x="20310228" y="-2304335"/>
            <a:ext cx="302726" cy="6220433"/>
          </a:xfrm>
          <a:prstGeom prst="rect">
            <a:avLst/>
          </a:prstGeom>
          <a:solidFill>
            <a:srgbClr val="E10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E6D257-169A-097F-6032-F36990E4B29C}"/>
              </a:ext>
            </a:extLst>
          </p:cNvPr>
          <p:cNvSpPr txBox="1"/>
          <p:nvPr/>
        </p:nvSpPr>
        <p:spPr>
          <a:xfrm>
            <a:off x="1586706" y="12670410"/>
            <a:ext cx="8140949" cy="42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Illustration of The Little Match Girl by Helen Stratton, 1899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42CA886-8D31-4114-4CA9-2B95B6156A92}"/>
              </a:ext>
            </a:extLst>
          </p:cNvPr>
          <p:cNvCxnSpPr/>
          <p:nvPr/>
        </p:nvCxnSpPr>
        <p:spPr>
          <a:xfrm>
            <a:off x="1586706" y="12245416"/>
            <a:ext cx="8821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3EAFF60-38D0-0E41-9FFB-8E0C5DE30911}"/>
              </a:ext>
            </a:extLst>
          </p:cNvPr>
          <p:cNvSpPr/>
          <p:nvPr/>
        </p:nvSpPr>
        <p:spPr>
          <a:xfrm>
            <a:off x="16605504" y="11176000"/>
            <a:ext cx="7776909" cy="2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FB86D6-274F-72C2-C9DE-0A1950796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3498" y="11408570"/>
            <a:ext cx="2697701" cy="1689634"/>
          </a:xfrm>
          <a:prstGeom prst="rect">
            <a:avLst/>
          </a:prstGeom>
        </p:spPr>
      </p:pic>
      <p:pic>
        <p:nvPicPr>
          <p:cNvPr id="3" name="Picture 2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4425F757-CEA9-C20F-4ACA-D26C34064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3963" y="11428771"/>
            <a:ext cx="1751076" cy="17510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177E3CC-2B1A-7EC6-6E56-4A4DD78F38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38" r="5138"/>
          <a:stretch/>
        </p:blipFill>
        <p:spPr>
          <a:xfrm>
            <a:off x="12033504" y="942235"/>
            <a:ext cx="11549366" cy="12110930"/>
          </a:xfrm>
          <a:prstGeom prst="rect">
            <a:avLst/>
          </a:prstGeom>
        </p:spPr>
      </p:pic>
      <p:sp>
        <p:nvSpPr>
          <p:cNvPr id="21" name="Text">
            <a:extLst>
              <a:ext uri="{FF2B5EF4-FFF2-40B4-BE49-F238E27FC236}">
                <a16:creationId xmlns:a16="http://schemas.microsoft.com/office/drawing/2014/main" id="{136E0231-56B9-E609-BAB7-11C789A72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706" y="957245"/>
            <a:ext cx="883745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It was common in Victorian times for children to work in the labour trade, found on the streets selling goods such as matches.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F24DFC-B465-F673-8CD5-AE897536885A}"/>
              </a:ext>
            </a:extLst>
          </p:cNvPr>
          <p:cNvSpPr/>
          <p:nvPr/>
        </p:nvSpPr>
        <p:spPr>
          <a:xfrm rot="5400000">
            <a:off x="20406101" y="3695314"/>
            <a:ext cx="6353539" cy="287809"/>
          </a:xfrm>
          <a:prstGeom prst="rect">
            <a:avLst/>
          </a:prstGeom>
          <a:solidFill>
            <a:srgbClr val="E10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7F0239-5824-3980-5C21-2FD6DF9D0E48}"/>
              </a:ext>
            </a:extLst>
          </p:cNvPr>
          <p:cNvSpPr/>
          <p:nvPr/>
        </p:nvSpPr>
        <p:spPr>
          <a:xfrm rot="16200000">
            <a:off x="20310228" y="-2304335"/>
            <a:ext cx="302726" cy="6220433"/>
          </a:xfrm>
          <a:prstGeom prst="rect">
            <a:avLst/>
          </a:prstGeom>
          <a:solidFill>
            <a:srgbClr val="E10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E6D257-169A-097F-6032-F36990E4B29C}"/>
              </a:ext>
            </a:extLst>
          </p:cNvPr>
          <p:cNvSpPr txBox="1"/>
          <p:nvPr/>
        </p:nvSpPr>
        <p:spPr>
          <a:xfrm>
            <a:off x="1472823" y="12251316"/>
            <a:ext cx="8140949" cy="79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Photograph of a street-seller selling ‘half-penny ices’ by John Thomson, 1876-77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">
            <a:extLst>
              <a:ext uri="{FF2B5EF4-FFF2-40B4-BE49-F238E27FC236}">
                <a16:creationId xmlns:a16="http://schemas.microsoft.com/office/drawing/2014/main" id="{EEFC64E9-58D6-DEDA-44AE-A8BCAD1BE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102" y="3302462"/>
            <a:ext cx="88970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They would sing songs known as cries to attract people into buying their goods. 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76265489-F16F-B69B-05A1-3C9C88FC0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6905" y="5155237"/>
            <a:ext cx="889705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Poor conditions meant match-sellers often acted as if they were selling matches when really, they had run out and their boxes and baskets were empty.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8EFB5-F01A-66A2-D2D7-0359DB824874}"/>
              </a:ext>
            </a:extLst>
          </p:cNvPr>
          <p:cNvSpPr txBox="1"/>
          <p:nvPr/>
        </p:nvSpPr>
        <p:spPr>
          <a:xfrm>
            <a:off x="1586706" y="7992896"/>
            <a:ext cx="9056910" cy="382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000" b="1" dirty="0">
                <a:solidFill>
                  <a:srgbClr val="E1051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Labour laws </a:t>
            </a:r>
            <a:r>
              <a:rPr lang="en-GB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laws for the rights of the workers</a:t>
            </a:r>
            <a:endParaRPr lang="en-GB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000" b="1" dirty="0">
                <a:solidFill>
                  <a:srgbClr val="E1051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regulations </a:t>
            </a:r>
            <a:r>
              <a:rPr lang="en-GB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the laws and rules of that place</a:t>
            </a:r>
            <a:endParaRPr lang="en-GB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000" b="1" dirty="0">
                <a:solidFill>
                  <a:srgbClr val="E1051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Industrialisation</a:t>
            </a:r>
            <a:r>
              <a:rPr lang="en-GB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the large-scale development of an industry or trade in a country such as shoe making or textiles</a:t>
            </a:r>
            <a:endParaRPr lang="en-GB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14FCC4-E141-6F3D-AC0A-A8A35635B7D5}"/>
              </a:ext>
            </a:extLst>
          </p:cNvPr>
          <p:cNvCxnSpPr/>
          <p:nvPr/>
        </p:nvCxnSpPr>
        <p:spPr>
          <a:xfrm>
            <a:off x="1586706" y="12007245"/>
            <a:ext cx="8821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87F40CD-81CF-849D-DAAA-58335CFF0D24}"/>
              </a:ext>
            </a:extLst>
          </p:cNvPr>
          <p:cNvSpPr/>
          <p:nvPr/>
        </p:nvSpPr>
        <p:spPr>
          <a:xfrm>
            <a:off x="16605504" y="11176000"/>
            <a:ext cx="7776909" cy="2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4EB1FD-2392-D08C-7700-0EC112A2E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3498" y="11408570"/>
            <a:ext cx="2697701" cy="1689634"/>
          </a:xfrm>
          <a:prstGeom prst="rect">
            <a:avLst/>
          </a:prstGeom>
        </p:spPr>
      </p:pic>
      <p:pic>
        <p:nvPicPr>
          <p:cNvPr id="7" name="Picture 6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05752681-1143-BA8A-F58E-067DB2791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3963" y="11428771"/>
            <a:ext cx="1751076" cy="17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337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177E3CC-2B1A-7EC6-6E56-4A4DD78F38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38" r="5138"/>
          <a:stretch/>
        </p:blipFill>
        <p:spPr>
          <a:xfrm>
            <a:off x="12033504" y="942235"/>
            <a:ext cx="11549366" cy="12110930"/>
          </a:xfrm>
          <a:prstGeom prst="rect">
            <a:avLst/>
          </a:prstGeom>
        </p:spPr>
      </p:pic>
      <p:sp>
        <p:nvSpPr>
          <p:cNvPr id="21" name="Text">
            <a:extLst>
              <a:ext uri="{FF2B5EF4-FFF2-40B4-BE49-F238E27FC236}">
                <a16:creationId xmlns:a16="http://schemas.microsoft.com/office/drawing/2014/main" id="{136E0231-56B9-E609-BAB7-11C789A72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706" y="957245"/>
            <a:ext cx="905691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Sellers would make the matches themselves using small flints of wood and dip them in brimstone before melting.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F24DFC-B465-F673-8CD5-AE897536885A}"/>
              </a:ext>
            </a:extLst>
          </p:cNvPr>
          <p:cNvSpPr/>
          <p:nvPr/>
        </p:nvSpPr>
        <p:spPr>
          <a:xfrm rot="5400000">
            <a:off x="20406101" y="3695314"/>
            <a:ext cx="6353539" cy="287809"/>
          </a:xfrm>
          <a:prstGeom prst="rect">
            <a:avLst/>
          </a:prstGeom>
          <a:solidFill>
            <a:srgbClr val="E10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7F0239-5824-3980-5C21-2FD6DF9D0E48}"/>
              </a:ext>
            </a:extLst>
          </p:cNvPr>
          <p:cNvSpPr/>
          <p:nvPr/>
        </p:nvSpPr>
        <p:spPr>
          <a:xfrm rot="16200000">
            <a:off x="20310228" y="-2304335"/>
            <a:ext cx="302726" cy="6220433"/>
          </a:xfrm>
          <a:prstGeom prst="rect">
            <a:avLst/>
          </a:prstGeom>
          <a:solidFill>
            <a:srgbClr val="E10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E6D257-169A-097F-6032-F36990E4B29C}"/>
              </a:ext>
            </a:extLst>
          </p:cNvPr>
          <p:cNvSpPr txBox="1"/>
          <p:nvPr/>
        </p:nvSpPr>
        <p:spPr>
          <a:xfrm>
            <a:off x="1472823" y="12251316"/>
            <a:ext cx="8585577" cy="79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solidFill>
                  <a:srgbClr val="0C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Vintage engraving of young woman and children working in a match making factory in the East End of London, The Graphic, 1871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">
            <a:extLst>
              <a:ext uri="{FF2B5EF4-FFF2-40B4-BE49-F238E27FC236}">
                <a16:creationId xmlns:a16="http://schemas.microsoft.com/office/drawing/2014/main" id="{EEFC64E9-58D6-DEDA-44AE-A8BCAD1BE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102" y="3600493"/>
            <a:ext cx="889705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Then science progressed and matches known as lucifers were made and could be lit by drawing the match along sandpaper. They could be made quickly in factories.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76265489-F16F-B69B-05A1-3C9C88FC0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6904" y="6736184"/>
            <a:ext cx="91165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Then came inventions such as a pistol tinder box which cost very little and were easy to use.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8EFB5-F01A-66A2-D2D7-0359DB824874}"/>
              </a:ext>
            </a:extLst>
          </p:cNvPr>
          <p:cNvSpPr txBox="1"/>
          <p:nvPr/>
        </p:nvSpPr>
        <p:spPr>
          <a:xfrm>
            <a:off x="1586706" y="8886989"/>
            <a:ext cx="9056910" cy="2237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000" b="1" dirty="0">
                <a:solidFill>
                  <a:srgbClr val="E1051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Brimstone </a:t>
            </a:r>
            <a:r>
              <a:rPr lang="en-GB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a chemical sulphur</a:t>
            </a:r>
            <a:endParaRPr lang="en-GB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000" b="1" dirty="0">
                <a:solidFill>
                  <a:srgbClr val="E1051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Dead of night </a:t>
            </a:r>
            <a:r>
              <a:rPr lang="en-GB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the darkest part of the evening</a:t>
            </a:r>
            <a:endParaRPr lang="en-GB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000" b="1" dirty="0">
                <a:solidFill>
                  <a:srgbClr val="E1051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Daily bread</a:t>
            </a:r>
            <a:r>
              <a:rPr lang="en-GB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the food or money that someone needs to stay alive each day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14FCC4-E141-6F3D-AC0A-A8A35635B7D5}"/>
              </a:ext>
            </a:extLst>
          </p:cNvPr>
          <p:cNvCxnSpPr/>
          <p:nvPr/>
        </p:nvCxnSpPr>
        <p:spPr>
          <a:xfrm>
            <a:off x="1586706" y="12007245"/>
            <a:ext cx="8821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6FCA2E9-D1D1-E2D2-DCFF-8B336A307620}"/>
              </a:ext>
            </a:extLst>
          </p:cNvPr>
          <p:cNvSpPr/>
          <p:nvPr/>
        </p:nvSpPr>
        <p:spPr>
          <a:xfrm>
            <a:off x="16605504" y="11176000"/>
            <a:ext cx="7776909" cy="2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EF948A-6C2B-2FE0-D5C5-46D03D0BF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3498" y="11408570"/>
            <a:ext cx="2697701" cy="1689634"/>
          </a:xfrm>
          <a:prstGeom prst="rect">
            <a:avLst/>
          </a:prstGeom>
        </p:spPr>
      </p:pic>
      <p:pic>
        <p:nvPicPr>
          <p:cNvPr id="7" name="Picture 6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DBC96ECC-E558-B6CA-C78A-7A3096AE0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3963" y="11428771"/>
            <a:ext cx="1751076" cy="17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481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4D9A62A1FBBE4A8B3D9862D8F49B1E" ma:contentTypeVersion="18" ma:contentTypeDescription="Create a new document." ma:contentTypeScope="" ma:versionID="a68b0dd9d4fb34f21d2b72db34b6d1e9">
  <xsd:schema xmlns:xsd="http://www.w3.org/2001/XMLSchema" xmlns:xs="http://www.w3.org/2001/XMLSchema" xmlns:p="http://schemas.microsoft.com/office/2006/metadata/properties" xmlns:ns2="59afb8fd-6786-47e1-997f-52796dc57648" xmlns:ns3="5ac3a143-74bb-4759-ab23-8b1b59a19b91" targetNamespace="http://schemas.microsoft.com/office/2006/metadata/properties" ma:root="true" ma:fieldsID="1e325738cfb4589d15b973584ef03288" ns2:_="" ns3:_="">
    <xsd:import namespace="59afb8fd-6786-47e1-997f-52796dc57648"/>
    <xsd:import namespace="5ac3a143-74bb-4759-ab23-8b1b59a19b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fb8fd-6786-47e1-997f-52796dc576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b7f497e-95d8-451b-81a1-460fb7eef3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3a143-74bb-4759-ab23-8b1b59a19b9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a00a2b6-47aa-4608-81a8-5c05218dafd0}" ma:internalName="TaxCatchAll" ma:showField="CatchAllData" ma:web="5ac3a143-74bb-4759-ab23-8b1b59a19b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afb8fd-6786-47e1-997f-52796dc57648">
      <Terms xmlns="http://schemas.microsoft.com/office/infopath/2007/PartnerControls"/>
    </lcf76f155ced4ddcb4097134ff3c332f>
    <TaxCatchAll xmlns="5ac3a143-74bb-4759-ab23-8b1b59a19b91" xsi:nil="true"/>
  </documentManagement>
</p:properties>
</file>

<file path=customXml/itemProps1.xml><?xml version="1.0" encoding="utf-8"?>
<ds:datastoreItem xmlns:ds="http://schemas.openxmlformats.org/officeDocument/2006/customXml" ds:itemID="{A6FC616D-298C-4FA0-AC23-181CE5562714}"/>
</file>

<file path=customXml/itemProps2.xml><?xml version="1.0" encoding="utf-8"?>
<ds:datastoreItem xmlns:ds="http://schemas.openxmlformats.org/officeDocument/2006/customXml" ds:itemID="{075BAF91-0673-4BA0-8282-98BA012FE9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834A32-82BF-469F-8F45-9683F3F9259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2cb033ab-17ba-47d9-a866-220bc9c1259c"/>
    <ds:schemaRef ds:uri="94993406-956b-493c-a724-1e549586c46b"/>
    <ds:schemaRef ds:uri="59afb8fd-6786-47e1-997f-52796dc57648"/>
    <ds:schemaRef ds:uri="5ac3a143-74bb-4759-ab23-8b1b59a19b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4025</TotalTime>
  <Words>313</Words>
  <Application>Microsoft Office PowerPoint</Application>
  <PresentationFormat>Custom</PresentationFormat>
  <Paragraphs>26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Wingdings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Savage</dc:creator>
  <cp:lastModifiedBy>Jen Richards</cp:lastModifiedBy>
  <cp:revision>154</cp:revision>
  <dcterms:created xsi:type="dcterms:W3CDTF">2021-11-05T15:33:46Z</dcterms:created>
  <dcterms:modified xsi:type="dcterms:W3CDTF">2024-10-03T10:43:04Z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0x010100A24D9A62A1FBBE4A8B3D9862D8F49B1E</vt:lpwstr>
  </property>
  <property fmtid="{D5CDD505-2E9C-101B-9397-08002B2CF9AE}" pid="3" name="MediaServiceImageTags">
    <vt:lpwstr/>
  </property>
</Properties>
</file>