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11"/>
  </p:notesMasterIdLst>
  <p:sldIdLst>
    <p:sldId id="275" r:id="rId5"/>
    <p:sldId id="276" r:id="rId6"/>
    <p:sldId id="264" r:id="rId7"/>
    <p:sldId id="277" r:id="rId8"/>
    <p:sldId id="278" r:id="rId9"/>
    <p:sldId id="279" r:id="rId10"/>
  </p:sldIdLst>
  <p:sldSz cx="24382413" cy="13716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514"/>
    <a:srgbClr val="DA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2"/>
    <p:restoredTop sz="94689"/>
  </p:normalViewPr>
  <p:slideViewPr>
    <p:cSldViewPr snapToGrid="0" snapToObjects="1">
      <p:cViewPr varScale="1">
        <p:scale>
          <a:sx n="59" d="100"/>
          <a:sy n="59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6F8D20-3CC1-44A1-8721-9B2B0F0207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054BF-D0F6-4046-B074-2E97E97B9F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CB05F4-86FA-41C3-9C97-7CB9C705AF1A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FA095EA-2E1A-4BF1-BBEE-A7D2915EF7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1E986B-2247-4918-B80C-51B80E7D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8595B-4266-4950-8975-1A90EA7F53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FBD9-76A3-410E-AF70-006377C23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5C4140-1008-41DC-BDB8-ABBB9A4BE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C4140-1008-41DC-BDB8-ABBB9A4BE1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6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EBCCE27A-D667-4894-A921-2C8A6071D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C976022-74EC-4D69-AB96-A8324F181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56DBD04C-2891-4EA0-8EBE-21CF5A709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85AC6E-B95E-4402-B74F-655A5F5D1C3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5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DD40F-BB9E-448A-9E64-C73BE1A0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6549-28CD-4FF2-B7E5-5449A4FA5D93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1997A-BABF-43DD-A320-08E9F947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216B7-0817-4B16-8950-DD688625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B9D2-3A27-492A-A57E-C4A9A17C3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F0278-B0EE-4616-AD93-834F7134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7C9D-E1EB-4043-8EBE-80B21A1C304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78CBD-6691-4D5A-A589-22E9E309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40C8-31ED-47C1-BA31-274A7E8E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1FA2C-FE96-44C2-8772-6A684703E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7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A1FFA-4812-427F-B698-C5492112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CFE3-6383-47A7-902F-F5ABE231B5A7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39500-60F8-431F-9439-B6385B5C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45B07-2B2C-4081-9DBC-943DD9B8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5E15-235E-4D64-84E0-5584A59B3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7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8EF75-CADF-487D-ACAC-3F3A72F2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8C73-D327-45EE-961D-4A2D82CB23EA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F7FFF-664C-476A-AA45-191687D3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8988C-71DA-459A-ABC7-A08A70E6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ADDA-F62A-4492-9D00-9EF6D4B7E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8DEA9-1063-4C8C-86A3-3374B64E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0BA6-0589-4ABA-A6E8-F42A87B1A7E3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82D9E-A7D7-4A17-A906-F1DA1A69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9A01-0727-4972-95E1-09E90819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CD64-ED95-4DD5-9762-B4416DE9D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8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AA8C37-20E6-4DBF-A314-2CCDCFD3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311F-9F59-4035-9743-45510EC4F177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A864AD-88D0-4C95-98DA-B3DAAD29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06E47-F07C-4328-930D-43E747C0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5857-CB15-48EF-A201-A156FB279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6C4B9A-9B58-4B9B-BDA6-6613BA1C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81E9-C107-4A70-B161-DBB3499E92FA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D9F855-CA41-4735-8A01-274C42ED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040075-6D9C-492F-85D6-CDDD456F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1A6E-07BA-4379-B38E-B0BDBCCDB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963D66-750D-49DD-BF06-CC332A44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C4FB-CB5E-4AEE-8C08-599B87F64999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B1C3DC-BB07-4A38-AB31-1D0B0D0B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44D18E-720F-44FB-9C88-509948E9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917D-B633-475C-BBFE-45E7E1488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E50727-3C4F-48BF-BABE-C78C46EF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322C-797B-43CA-AA0E-5DAEF46F824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6092C0-04F1-48B7-9E33-CDEA9901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27C26C-26B0-4A7E-A8DB-99243638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91EE5-BC9E-4609-989A-86F1D52B2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0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165C02-6A28-46D1-AF44-91185BF7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D136-53D1-4A81-A04F-1BC1517C812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275052-2DAE-4FC1-8007-448EA33E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9373B5-5E74-4A37-A47B-463162C0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4629-B6BE-4844-85B4-EFF1ACAF0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7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rtlCol="0">
            <a:normAutofit/>
          </a:bodyPr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234D6A-13FB-4CD4-BEF9-F88F4E41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CC38-C3F7-434D-AD84-9B42834431CF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7F38FC-F609-49D8-81C4-C7E011DE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EC5C99-660C-4F3E-AAF4-0BF8D8FF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F70A-674A-4643-8A95-A5B12481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6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7897807-0DD9-4EED-8237-239F57E27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0250"/>
            <a:ext cx="210296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51860AA-355E-4205-ADCF-76B4F1B71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1250"/>
            <a:ext cx="21029613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4209B-420D-43AD-A21D-DCCB1A31F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C754-BBCA-4B9C-BE14-6FC834FCC390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612ED-40FA-4EC5-A888-4D6E70C3A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C7081-8F9D-4877-A69F-283009087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9613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DD40DA-CB16-49BC-B1D6-94FE643FC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2pPr>
      <a:lvl3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3pPr>
      <a:lvl4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4pPr>
      <a:lvl5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5613" indent="-455613" algn="l" defTabSz="1827213" rtl="0" fontAlgn="base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00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44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88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2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FCAB2A0-A293-365B-9A8A-A3ADBA9B37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23" b="723"/>
          <a:stretch/>
        </p:blipFill>
        <p:spPr>
          <a:xfrm>
            <a:off x="930064" y="950550"/>
            <a:ext cx="22768073" cy="121115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D0889E-AF6F-F814-99E2-1EF2ECBEAF61}"/>
              </a:ext>
            </a:extLst>
          </p:cNvPr>
          <p:cNvSpPr/>
          <p:nvPr/>
        </p:nvSpPr>
        <p:spPr>
          <a:xfrm>
            <a:off x="665988" y="647700"/>
            <a:ext cx="6375400" cy="306388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8249B4-556B-DAD0-6785-AD2450470A4C}"/>
              </a:ext>
            </a:extLst>
          </p:cNvPr>
          <p:cNvSpPr/>
          <p:nvPr/>
        </p:nvSpPr>
        <p:spPr>
          <a:xfrm>
            <a:off x="621729" y="647700"/>
            <a:ext cx="302726" cy="6656388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B9E3FC-F86E-29EF-7EA3-52F94305DD57}"/>
              </a:ext>
            </a:extLst>
          </p:cNvPr>
          <p:cNvGrpSpPr/>
          <p:nvPr/>
        </p:nvGrpSpPr>
        <p:grpSpPr>
          <a:xfrm>
            <a:off x="1749478" y="8828302"/>
            <a:ext cx="10789920" cy="4215503"/>
            <a:chOff x="1749478" y="8828302"/>
            <a:chExt cx="10789920" cy="421550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D75FA0-2931-4645-3514-980DF3AA7A1C}"/>
                </a:ext>
              </a:extLst>
            </p:cNvPr>
            <p:cNvGrpSpPr/>
            <p:nvPr/>
          </p:nvGrpSpPr>
          <p:grpSpPr>
            <a:xfrm>
              <a:off x="1749478" y="8828302"/>
              <a:ext cx="10789920" cy="3493008"/>
              <a:chOff x="2322576" y="8540496"/>
              <a:chExt cx="10789920" cy="3493008"/>
            </a:xfrm>
            <a:solidFill>
              <a:srgbClr val="E10514"/>
            </a:soli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5189C3-1215-DC9B-3E0D-01FB18EA1552}"/>
                  </a:ext>
                </a:extLst>
              </p:cNvPr>
              <p:cNvSpPr/>
              <p:nvPr/>
            </p:nvSpPr>
            <p:spPr>
              <a:xfrm>
                <a:off x="2357712" y="8540496"/>
                <a:ext cx="4518576" cy="8704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A2B911-6199-C38C-44CC-29450AB099E6}"/>
                  </a:ext>
                </a:extLst>
              </p:cNvPr>
              <p:cNvSpPr/>
              <p:nvPr/>
            </p:nvSpPr>
            <p:spPr>
              <a:xfrm>
                <a:off x="2322576" y="9643872"/>
                <a:ext cx="10789920" cy="2389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DCF0D4-7728-141E-150A-E3FAC46C35A7}"/>
                </a:ext>
              </a:extLst>
            </p:cNvPr>
            <p:cNvSpPr txBox="1"/>
            <p:nvPr/>
          </p:nvSpPr>
          <p:spPr>
            <a:xfrm>
              <a:off x="1986502" y="8927806"/>
              <a:ext cx="10204704" cy="4115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Aktiv Grotesk" panose="020B0504020202020204" pitchFamily="34" charset="0"/>
                  <a:cs typeface="Arial" panose="020B0604020202020204" pitchFamily="34" charset="0"/>
                </a:rPr>
                <a:t>Lesson Objectives</a:t>
              </a:r>
            </a:p>
            <a:p>
              <a:endParaRPr lang="en-GB" sz="3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endParaRPr>
            </a:p>
            <a:p>
              <a:pPr marL="457200" lvl="0" indent="-457200" algn="just">
                <a:buFont typeface="Wingdings" panose="05000000000000000000" pitchFamily="2" charset="2"/>
                <a:buChar char="§"/>
              </a:pPr>
              <a:r>
                <a:rPr lang="en-GB" sz="35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learn a segment of the dance from the show The Little Match Girl</a:t>
              </a:r>
              <a:endParaRPr lang="en-GB" sz="3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457200" lvl="0" indent="-457200" algn="just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GB" sz="35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be able to develop this into a performance using key dance skills</a:t>
              </a:r>
              <a:endParaRPr lang="en-GB" sz="3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GB" sz="3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itle">
            <a:extLst>
              <a:ext uri="{FF2B5EF4-FFF2-40B4-BE49-F238E27FC236}">
                <a16:creationId xmlns:a16="http://schemas.microsoft.com/office/drawing/2014/main" id="{1E5CF5A2-B9FB-9987-F208-BCB2B232D37F}"/>
              </a:ext>
            </a:extLst>
          </p:cNvPr>
          <p:cNvSpPr txBox="1"/>
          <p:nvPr/>
        </p:nvSpPr>
        <p:spPr>
          <a:xfrm>
            <a:off x="1682740" y="6409707"/>
            <a:ext cx="9790112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spc="-300" dirty="0">
                <a:solidFill>
                  <a:prstClr val="white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  Dance Focus</a:t>
            </a:r>
            <a:endParaRPr lang="en-US" spc="-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982869-9D4B-8CEE-B0CB-77A01864E6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25870" y="1738504"/>
            <a:ext cx="6606202" cy="44647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62F3C1-1608-9148-9024-A5B7AA829C3E}"/>
              </a:ext>
            </a:extLst>
          </p:cNvPr>
          <p:cNvSpPr/>
          <p:nvPr/>
        </p:nvSpPr>
        <p:spPr>
          <a:xfrm>
            <a:off x="16605504" y="11176000"/>
            <a:ext cx="777690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ACA44A-B008-62F5-23EF-6140C7275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3498" y="11408570"/>
            <a:ext cx="2697701" cy="1689634"/>
          </a:xfrm>
          <a:prstGeom prst="rect">
            <a:avLst/>
          </a:prstGeom>
        </p:spPr>
      </p:pic>
      <p:pic>
        <p:nvPicPr>
          <p:cNvPr id="11" name="Picture 10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F665E288-1BEB-5AE6-6AA4-626FE68CE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4224" y="11408570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1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090419-7100-9A16-B9A8-B6447FE5F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47"/>
          <a:stretch/>
        </p:blipFill>
        <p:spPr>
          <a:xfrm>
            <a:off x="10387584" y="950548"/>
            <a:ext cx="13055672" cy="121109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4CED625-5093-0871-5634-A20EEDB3A164}"/>
              </a:ext>
            </a:extLst>
          </p:cNvPr>
          <p:cNvGrpSpPr/>
          <p:nvPr/>
        </p:nvGrpSpPr>
        <p:grpSpPr>
          <a:xfrm>
            <a:off x="1430242" y="1636058"/>
            <a:ext cx="7951734" cy="5879676"/>
            <a:chOff x="1430242" y="1636058"/>
            <a:chExt cx="7951734" cy="5879676"/>
          </a:xfrm>
        </p:grpSpPr>
        <p:sp>
          <p:nvSpPr>
            <p:cNvPr id="18" name="title">
              <a:extLst>
                <a:ext uri="{FF2B5EF4-FFF2-40B4-BE49-F238E27FC236}">
                  <a16:creationId xmlns:a16="http://schemas.microsoft.com/office/drawing/2014/main" id="{B155F724-7077-4DE9-AC27-098A7149B37F}"/>
                </a:ext>
              </a:extLst>
            </p:cNvPr>
            <p:cNvSpPr txBox="1"/>
            <p:nvPr/>
          </p:nvSpPr>
          <p:spPr>
            <a:xfrm>
              <a:off x="1430242" y="1636058"/>
              <a:ext cx="7951734" cy="5221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ts val="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0" b="1" dirty="0">
                  <a:latin typeface="Arial" panose="020B0604020202020204" pitchFamily="34" charset="0"/>
                  <a:cs typeface="Arial" panose="020B0604020202020204" pitchFamily="34" charset="0"/>
                </a:rPr>
                <a:t>Celebration of Christmas Scene Synopsis:</a:t>
              </a:r>
              <a:endParaRPr lang="en-US" sz="10000" b="1" spc="-300" dirty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4E0C089-62B2-4A26-9E9C-73F0B51A52E5}"/>
                </a:ext>
              </a:extLst>
            </p:cNvPr>
            <p:cNvCxnSpPr>
              <a:cxnSpLocks/>
            </p:cNvCxnSpPr>
            <p:nvPr/>
          </p:nvCxnSpPr>
          <p:spPr>
            <a:xfrm>
              <a:off x="1586706" y="7515734"/>
              <a:ext cx="64293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">
            <a:extLst>
              <a:ext uri="{FF2B5EF4-FFF2-40B4-BE49-F238E27FC236}">
                <a16:creationId xmlns:a16="http://schemas.microsoft.com/office/drawing/2014/main" id="{1E1B5FB4-B12B-45B9-A02F-94B301B2E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706" y="8242575"/>
            <a:ext cx="715495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 this scene, we are introduced to the Donnarumma family. They are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Fulvio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(right), Angelica Maria (left) and Clementina (centre). They are excited to celebrate Christmas and sing a song with the lyrics ‘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Buon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Natale’ repeated throughout, which means ‘Merry Christmas’ in Italian. The music and dancing is joyful.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1534D2-3F1C-64F1-A913-333B1AB81ACE}"/>
              </a:ext>
            </a:extLst>
          </p:cNvPr>
          <p:cNvSpPr/>
          <p:nvPr/>
        </p:nvSpPr>
        <p:spPr>
          <a:xfrm rot="5400000">
            <a:off x="20406101" y="3677026"/>
            <a:ext cx="6353539" cy="287809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212888-491C-AC17-D769-ADC0230FB827}"/>
              </a:ext>
            </a:extLst>
          </p:cNvPr>
          <p:cNvSpPr/>
          <p:nvPr/>
        </p:nvSpPr>
        <p:spPr>
          <a:xfrm rot="16200000">
            <a:off x="20310228" y="-2304335"/>
            <a:ext cx="302726" cy="6220433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A440F9-693A-E466-B550-697A0BA4CDFC}"/>
              </a:ext>
            </a:extLst>
          </p:cNvPr>
          <p:cNvSpPr/>
          <p:nvPr/>
        </p:nvSpPr>
        <p:spPr>
          <a:xfrm>
            <a:off x="16605504" y="11176000"/>
            <a:ext cx="777690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B1C8AC-7415-A08B-DF4C-01F50AF98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3498" y="11408570"/>
            <a:ext cx="2697701" cy="1689634"/>
          </a:xfrm>
          <a:prstGeom prst="rect">
            <a:avLst/>
          </a:prstGeom>
        </p:spPr>
      </p:pic>
      <p:pic>
        <p:nvPicPr>
          <p:cNvPr id="7" name="Picture 6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B6C47B0D-6B6C-80FF-640B-264CE0AAD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4224" y="11408570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26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51F8242C-5976-4FDA-B3B6-E4625BFA52CE}"/>
              </a:ext>
            </a:extLst>
          </p:cNvPr>
          <p:cNvGrpSpPr>
            <a:grpSpLocks/>
          </p:cNvGrpSpPr>
          <p:nvPr/>
        </p:nvGrpSpPr>
        <p:grpSpPr bwMode="auto">
          <a:xfrm>
            <a:off x="1735138" y="1611884"/>
            <a:ext cx="18710846" cy="3658516"/>
            <a:chOff x="1735584" y="1897563"/>
            <a:chExt cx="18710456" cy="4363226"/>
          </a:xfrm>
        </p:grpSpPr>
        <p:sp>
          <p:nvSpPr>
            <p:cNvPr id="8" name="title">
              <a:extLst>
                <a:ext uri="{FF2B5EF4-FFF2-40B4-BE49-F238E27FC236}">
                  <a16:creationId xmlns:a16="http://schemas.microsoft.com/office/drawing/2014/main" id="{A880BCF5-84A1-4C7F-917E-FEC078D518B9}"/>
                </a:ext>
              </a:extLst>
            </p:cNvPr>
            <p:cNvSpPr txBox="1"/>
            <p:nvPr/>
          </p:nvSpPr>
          <p:spPr>
            <a:xfrm>
              <a:off x="1735584" y="1897563"/>
              <a:ext cx="18710456" cy="38948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Develop your dance using one or more of the action skills:</a:t>
              </a:r>
              <a:endParaRPr lang="en-GB" sz="10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C131093-E4E1-4B03-9A9C-574DC664E664}"/>
                </a:ext>
              </a:extLst>
            </p:cNvPr>
            <p:cNvCxnSpPr>
              <a:cxnSpLocks/>
            </p:cNvCxnSpPr>
            <p:nvPr/>
          </p:nvCxnSpPr>
          <p:spPr>
            <a:xfrm>
              <a:off x="1935605" y="6260789"/>
              <a:ext cx="64292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">
            <a:extLst>
              <a:ext uri="{FF2B5EF4-FFF2-40B4-BE49-F238E27FC236}">
                <a16:creationId xmlns:a16="http://schemas.microsoft.com/office/drawing/2014/main" id="{D6AD5388-6FF2-0461-D2A2-7AAD07720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850" y="6108425"/>
            <a:ext cx="18387966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GB" altLang="en-US" sz="3200" b="1" dirty="0">
                <a:solidFill>
                  <a:srgbClr val="E10514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Gesture:		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movement that expresses an idea or feeling. Example – a clap or point.</a:t>
            </a:r>
            <a:r>
              <a:rPr lang="en-GB" altLang="en-US" sz="3200" b="1" dirty="0"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 </a:t>
            </a:r>
            <a:endParaRPr lang="en-GB" altLang="en-US" sz="3200" dirty="0">
              <a:latin typeface="Arial" panose="020B0604020202020204" pitchFamily="34" charset="0"/>
              <a:ea typeface="Aktiv Grotesk"/>
              <a:cs typeface="Arial" panose="020B0604020202020204" pitchFamily="34" charset="0"/>
            </a:endParaRP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EA9863EF-6891-D904-90FD-BAFD118E2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358" y="7297288"/>
            <a:ext cx="20448714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GB" altLang="en-US" sz="3200" b="1" dirty="0">
                <a:solidFill>
                  <a:srgbClr val="E10514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A turn:</a:t>
            </a:r>
            <a:r>
              <a:rPr lang="en-GB" altLang="en-US" sz="3200" b="1" dirty="0"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 		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Moving the body in a circular motion. Example - moving 180 degrees to change direction.</a:t>
            </a:r>
            <a:endParaRPr lang="en-GB" altLang="en-US" sz="3200" dirty="0">
              <a:latin typeface="Arial" panose="020B0604020202020204" pitchFamily="34" charset="0"/>
              <a:ea typeface="Aktiv Grotesk"/>
              <a:cs typeface="Arial" panose="020B0604020202020204" pitchFamily="34" charset="0"/>
            </a:endParaRPr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9D134632-3462-8A1A-6E6F-F4233756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850" y="8515568"/>
            <a:ext cx="17443294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GB" altLang="en-US" sz="3200" b="1" dirty="0">
                <a:solidFill>
                  <a:srgbClr val="E10514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A jump:</a:t>
            </a:r>
            <a:r>
              <a:rPr lang="en-GB" altLang="en-US" sz="3200" b="1" dirty="0"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 		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Going up into the air by pushing off a surface. Example – a tuck jump.</a:t>
            </a:r>
            <a:endParaRPr lang="en-GB" altLang="en-US" sz="3200" dirty="0">
              <a:latin typeface="Arial" panose="020B0604020202020204" pitchFamily="34" charset="0"/>
              <a:ea typeface="Aktiv Grotesk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969A45-27C4-E6EE-20BC-6A98CD9B7397}"/>
              </a:ext>
            </a:extLst>
          </p:cNvPr>
          <p:cNvGrpSpPr/>
          <p:nvPr/>
        </p:nvGrpSpPr>
        <p:grpSpPr>
          <a:xfrm>
            <a:off x="1935163" y="10029600"/>
            <a:ext cx="12633530" cy="1945717"/>
            <a:chOff x="1935163" y="10029600"/>
            <a:chExt cx="12633530" cy="194571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FCBF36-0831-2454-7DDB-CAB8B15F0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6828" y="10285200"/>
              <a:ext cx="1288712" cy="1401757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A7360A8-C92B-53E7-6DF8-BD6C42AE1114}"/>
                </a:ext>
              </a:extLst>
            </p:cNvPr>
            <p:cNvCxnSpPr>
              <a:cxnSpLocks/>
            </p:cNvCxnSpPr>
            <p:nvPr/>
          </p:nvCxnSpPr>
          <p:spPr>
            <a:xfrm>
              <a:off x="1935163" y="10029600"/>
              <a:ext cx="107567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870327-6BED-27C3-521B-9B8945118B71}"/>
                </a:ext>
              </a:extLst>
            </p:cNvPr>
            <p:cNvCxnSpPr>
              <a:cxnSpLocks/>
            </p:cNvCxnSpPr>
            <p:nvPr/>
          </p:nvCxnSpPr>
          <p:spPr>
            <a:xfrm>
              <a:off x="1935163" y="11975317"/>
              <a:ext cx="107567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BC5FFC-D916-0654-1A11-6A2532038BB6}"/>
                </a:ext>
              </a:extLst>
            </p:cNvPr>
            <p:cNvSpPr txBox="1"/>
            <p:nvPr/>
          </p:nvSpPr>
          <p:spPr>
            <a:xfrm>
              <a:off x="3843038" y="10423708"/>
              <a:ext cx="10725655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Idea</a:t>
              </a:r>
            </a:p>
            <a:p>
              <a:r>
                <a:rPr lang="en-GB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family putting up decorations for a celebration</a:t>
              </a:r>
              <a:endParaRPr lang="en-GB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F3B3C8D-02C5-6F00-60E1-673A3EC1D99D}"/>
              </a:ext>
            </a:extLst>
          </p:cNvPr>
          <p:cNvSpPr/>
          <p:nvPr/>
        </p:nvSpPr>
        <p:spPr>
          <a:xfrm>
            <a:off x="16605504" y="11176000"/>
            <a:ext cx="777690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E4EE06-2E48-781C-F8EE-BBAC5DE0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498" y="11408570"/>
            <a:ext cx="2697701" cy="1689634"/>
          </a:xfrm>
          <a:prstGeom prst="rect">
            <a:avLst/>
          </a:prstGeom>
        </p:spPr>
      </p:pic>
      <p:pic>
        <p:nvPicPr>
          <p:cNvPr id="7" name="Picture 6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4BA5A887-5458-3723-7655-5554897F5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4224" y="11408570"/>
            <a:ext cx="1751076" cy="17510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51F8242C-5976-4FDA-B3B6-E4625BFA52CE}"/>
              </a:ext>
            </a:extLst>
          </p:cNvPr>
          <p:cNvGrpSpPr>
            <a:grpSpLocks/>
          </p:cNvGrpSpPr>
          <p:nvPr/>
        </p:nvGrpSpPr>
        <p:grpSpPr bwMode="auto">
          <a:xfrm>
            <a:off x="1735138" y="1612800"/>
            <a:ext cx="20356766" cy="4912370"/>
            <a:chOff x="1735584" y="1917072"/>
            <a:chExt cx="18710456" cy="5858600"/>
          </a:xfrm>
        </p:grpSpPr>
        <p:sp>
          <p:nvSpPr>
            <p:cNvPr id="8" name="title">
              <a:extLst>
                <a:ext uri="{FF2B5EF4-FFF2-40B4-BE49-F238E27FC236}">
                  <a16:creationId xmlns:a16="http://schemas.microsoft.com/office/drawing/2014/main" id="{A880BCF5-84A1-4C7F-917E-FEC078D518B9}"/>
                </a:ext>
              </a:extLst>
            </p:cNvPr>
            <p:cNvSpPr txBox="1"/>
            <p:nvPr/>
          </p:nvSpPr>
          <p:spPr>
            <a:xfrm>
              <a:off x="1735584" y="1917072"/>
              <a:ext cx="18710456" cy="58586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Develop your dance using one or more of the relationship skills:</a:t>
              </a:r>
              <a:endParaRPr lang="en-GB" sz="10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C131093-E4E1-4B03-9A9C-574DC664E664}"/>
                </a:ext>
              </a:extLst>
            </p:cNvPr>
            <p:cNvCxnSpPr>
              <a:cxnSpLocks/>
            </p:cNvCxnSpPr>
            <p:nvPr/>
          </p:nvCxnSpPr>
          <p:spPr>
            <a:xfrm>
              <a:off x="1935605" y="6278062"/>
              <a:ext cx="64292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">
            <a:extLst>
              <a:ext uri="{FF2B5EF4-FFF2-40B4-BE49-F238E27FC236}">
                <a16:creationId xmlns:a16="http://schemas.microsoft.com/office/drawing/2014/main" id="{D6AD5388-6FF2-0461-D2A2-7AAD07720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850" y="5865138"/>
            <a:ext cx="17443294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GB" altLang="en-US" sz="3200" b="1" dirty="0">
                <a:solidFill>
                  <a:srgbClr val="E10514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Contact:		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point of connection between two or more dancers such as a hand, arm or foot.</a:t>
            </a:r>
            <a:endParaRPr lang="en-GB" altLang="en-US" sz="3200" dirty="0">
              <a:latin typeface="Arial" panose="020B0604020202020204" pitchFamily="34" charset="0"/>
              <a:ea typeface="Aktiv Grotesk"/>
              <a:cs typeface="Arial" panose="020B0604020202020204" pitchFamily="34" charset="0"/>
            </a:endParaRP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EA9863EF-6891-D904-90FD-BAFD118E2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358" y="7136617"/>
            <a:ext cx="1929657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GB" altLang="en-US" sz="3200" b="1" dirty="0">
                <a:solidFill>
                  <a:srgbClr val="E10514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Unison:</a:t>
            </a:r>
            <a:r>
              <a:rPr lang="en-GB" altLang="en-US" sz="3200" b="1" dirty="0"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 		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Dancers performing the same movement at the same time.</a:t>
            </a:r>
            <a:endParaRPr lang="en-GB" altLang="en-US" sz="3200" dirty="0">
              <a:latin typeface="Arial" panose="020B0604020202020204" pitchFamily="34" charset="0"/>
              <a:ea typeface="Aktiv Grotesk"/>
              <a:cs typeface="Arial" panose="020B0604020202020204" pitchFamily="34" charset="0"/>
            </a:endParaRPr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9D134632-3462-8A1A-6E6F-F4233756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850" y="8385589"/>
            <a:ext cx="19046334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GB" altLang="en-US" sz="3200" b="1" dirty="0">
                <a:solidFill>
                  <a:srgbClr val="E10514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Mirroring:</a:t>
            </a:r>
            <a:r>
              <a:rPr lang="en-GB" altLang="en-US" sz="3200" b="1" dirty="0"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 	</a:t>
            </a:r>
            <a:r>
              <a:rPr lang="en-GB" altLang="en-US" sz="3200" dirty="0"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T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do the same movement at exactly the same time facing one another as if the other 								dancer is their reflection in a mirror.</a:t>
            </a:r>
            <a:endParaRPr lang="en-GB" altLang="en-US" sz="3200" dirty="0">
              <a:latin typeface="Arial" panose="020B0604020202020204" pitchFamily="34" charset="0"/>
              <a:ea typeface="Aktiv Grotesk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2F3061-92E6-83C5-64B1-2CCC5E41A737}"/>
              </a:ext>
            </a:extLst>
          </p:cNvPr>
          <p:cNvGrpSpPr/>
          <p:nvPr/>
        </p:nvGrpSpPr>
        <p:grpSpPr>
          <a:xfrm>
            <a:off x="1935163" y="10029421"/>
            <a:ext cx="10541762" cy="1939543"/>
            <a:chOff x="1935163" y="10029421"/>
            <a:chExt cx="10541762" cy="19395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FCBF36-0831-2454-7DDB-CAB8B15F0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6828" y="10284702"/>
              <a:ext cx="1288712" cy="1401757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A7360A8-C92B-53E7-6DF8-BD6C42AE1114}"/>
                </a:ext>
              </a:extLst>
            </p:cNvPr>
            <p:cNvCxnSpPr>
              <a:cxnSpLocks/>
            </p:cNvCxnSpPr>
            <p:nvPr/>
          </p:nvCxnSpPr>
          <p:spPr>
            <a:xfrm>
              <a:off x="1935163" y="10029421"/>
              <a:ext cx="105417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870327-6BED-27C3-521B-9B8945118B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5163" y="11939794"/>
              <a:ext cx="10541762" cy="291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BC5FFC-D916-0654-1A11-6A2532038BB6}"/>
                </a:ext>
              </a:extLst>
            </p:cNvPr>
            <p:cNvSpPr txBox="1"/>
            <p:nvPr/>
          </p:nvSpPr>
          <p:spPr>
            <a:xfrm>
              <a:off x="3843038" y="10417817"/>
              <a:ext cx="8633887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Idea</a:t>
              </a:r>
            </a:p>
            <a:p>
              <a:r>
                <a:rPr lang="en-GB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family celebration with the exchange of gifts</a:t>
              </a:r>
              <a:endParaRPr lang="en-GB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174DC40-A8F1-A43A-2442-9459F8EBCF3E}"/>
              </a:ext>
            </a:extLst>
          </p:cNvPr>
          <p:cNvSpPr/>
          <p:nvPr/>
        </p:nvSpPr>
        <p:spPr>
          <a:xfrm>
            <a:off x="16605504" y="11176000"/>
            <a:ext cx="777690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679C60-B7D6-6753-751F-B7FBBA332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498" y="11408570"/>
            <a:ext cx="2697701" cy="1689634"/>
          </a:xfrm>
          <a:prstGeom prst="rect">
            <a:avLst/>
          </a:prstGeom>
        </p:spPr>
      </p:pic>
      <p:pic>
        <p:nvPicPr>
          <p:cNvPr id="7" name="Picture 6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CDACD29C-0028-8B33-E23E-5DA1F08A5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4224" y="11408570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00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51F8242C-5976-4FDA-B3B6-E4625BFA52CE}"/>
              </a:ext>
            </a:extLst>
          </p:cNvPr>
          <p:cNvGrpSpPr>
            <a:grpSpLocks/>
          </p:cNvGrpSpPr>
          <p:nvPr/>
        </p:nvGrpSpPr>
        <p:grpSpPr bwMode="auto">
          <a:xfrm>
            <a:off x="1735138" y="1612800"/>
            <a:ext cx="19826414" cy="3657600"/>
            <a:chOff x="1735584" y="1558542"/>
            <a:chExt cx="18710456" cy="4362134"/>
          </a:xfrm>
        </p:grpSpPr>
        <p:sp>
          <p:nvSpPr>
            <p:cNvPr id="8" name="title">
              <a:extLst>
                <a:ext uri="{FF2B5EF4-FFF2-40B4-BE49-F238E27FC236}">
                  <a16:creationId xmlns:a16="http://schemas.microsoft.com/office/drawing/2014/main" id="{A880BCF5-84A1-4C7F-917E-FEC078D518B9}"/>
                </a:ext>
              </a:extLst>
            </p:cNvPr>
            <p:cNvSpPr txBox="1"/>
            <p:nvPr/>
          </p:nvSpPr>
          <p:spPr>
            <a:xfrm>
              <a:off x="1735584" y="1558542"/>
              <a:ext cx="18710456" cy="38948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Develop your dance using one or more of the space skills:</a:t>
              </a:r>
              <a:endParaRPr lang="en-GB" sz="10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C131093-E4E1-4B03-9A9C-574DC664E664}"/>
                </a:ext>
              </a:extLst>
            </p:cNvPr>
            <p:cNvCxnSpPr>
              <a:cxnSpLocks/>
            </p:cNvCxnSpPr>
            <p:nvPr/>
          </p:nvCxnSpPr>
          <p:spPr>
            <a:xfrm>
              <a:off x="1935605" y="5920676"/>
              <a:ext cx="64292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">
            <a:extLst>
              <a:ext uri="{FF2B5EF4-FFF2-40B4-BE49-F238E27FC236}">
                <a16:creationId xmlns:a16="http://schemas.microsoft.com/office/drawing/2014/main" id="{D6AD5388-6FF2-0461-D2A2-7AAD07720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850" y="5817481"/>
            <a:ext cx="19046334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GB" altLang="en-US" sz="3200" b="1" dirty="0">
                <a:solidFill>
                  <a:srgbClr val="E10514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Levels:		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body’s distance to the ground: low, medium or high. Examples – a floor slide or a jump.</a:t>
            </a:r>
            <a:endParaRPr lang="en-GB" altLang="en-US" sz="3200" dirty="0">
              <a:latin typeface="Arial" panose="020B0604020202020204" pitchFamily="34" charset="0"/>
              <a:ea typeface="Aktiv Grotesk"/>
              <a:cs typeface="Arial" panose="020B0604020202020204" pitchFamily="34" charset="0"/>
            </a:endParaRP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EA9863EF-6891-D904-90FD-BAFD118E2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358" y="7088960"/>
            <a:ext cx="19826414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GB" altLang="en-US" sz="3200" b="1" dirty="0">
                <a:solidFill>
                  <a:srgbClr val="E10514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Direct or Indirect Travelling:</a:t>
            </a:r>
            <a:r>
              <a:rPr lang="en-GB" altLang="en-US" sz="3200" b="1" dirty="0"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 	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Moving from one place to another directly or indirectly. Examples – 																directly travelling in a straight line or indirectly zig-zagging across the space.</a:t>
            </a:r>
            <a:endParaRPr lang="en-GB" altLang="en-US" sz="3200" dirty="0">
              <a:latin typeface="Arial" panose="020B0604020202020204" pitchFamily="34" charset="0"/>
              <a:ea typeface="Aktiv Grotesk"/>
              <a:cs typeface="Arial" panose="020B0604020202020204" pitchFamily="34" charset="0"/>
            </a:endParaRPr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9D134632-3462-8A1A-6E6F-F4233756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850" y="8539944"/>
            <a:ext cx="19046334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GB" altLang="en-US" sz="3200" b="1" dirty="0">
                <a:solidFill>
                  <a:srgbClr val="E10514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Patterns:		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Tracing a design in the air, floor or space using the body. Examples – creating a wave 								movement from the right arm to the left arm or tracing circle on the floor with the right foot.</a:t>
            </a:r>
            <a:endParaRPr lang="en-GB" altLang="en-US" sz="3200" dirty="0">
              <a:latin typeface="Arial" panose="020B0604020202020204" pitchFamily="34" charset="0"/>
              <a:ea typeface="Aktiv Grotesk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3E7758-043D-91EE-8F94-FDA43EB19549}"/>
              </a:ext>
            </a:extLst>
          </p:cNvPr>
          <p:cNvGrpSpPr/>
          <p:nvPr/>
        </p:nvGrpSpPr>
        <p:grpSpPr>
          <a:xfrm>
            <a:off x="1935163" y="10029600"/>
            <a:ext cx="10749866" cy="1939543"/>
            <a:chOff x="1935163" y="10029600"/>
            <a:chExt cx="10749866" cy="19395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FCBF36-0831-2454-7DDB-CAB8B15F0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6828" y="10284881"/>
              <a:ext cx="1288712" cy="1401757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A7360A8-C92B-53E7-6DF8-BD6C42AE1114}"/>
                </a:ext>
              </a:extLst>
            </p:cNvPr>
            <p:cNvCxnSpPr>
              <a:cxnSpLocks/>
            </p:cNvCxnSpPr>
            <p:nvPr/>
          </p:nvCxnSpPr>
          <p:spPr>
            <a:xfrm>
              <a:off x="1935163" y="10029600"/>
              <a:ext cx="1074986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870327-6BED-27C3-521B-9B8945118B71}"/>
                </a:ext>
              </a:extLst>
            </p:cNvPr>
            <p:cNvCxnSpPr>
              <a:cxnSpLocks/>
            </p:cNvCxnSpPr>
            <p:nvPr/>
          </p:nvCxnSpPr>
          <p:spPr>
            <a:xfrm>
              <a:off x="1935163" y="11969143"/>
              <a:ext cx="1074986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BC5FFC-D916-0654-1A11-6A2532038BB6}"/>
                </a:ext>
              </a:extLst>
            </p:cNvPr>
            <p:cNvSpPr txBox="1"/>
            <p:nvPr/>
          </p:nvSpPr>
          <p:spPr>
            <a:xfrm>
              <a:off x="3843038" y="10424067"/>
              <a:ext cx="8841991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Idea</a:t>
              </a:r>
            </a:p>
            <a:p>
              <a:r>
                <a:rPr lang="en-GB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family coming together for a celebratory feast</a:t>
              </a:r>
              <a:endParaRPr lang="en-GB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709340F-73B5-BA42-6042-27D623CBDE13}"/>
              </a:ext>
            </a:extLst>
          </p:cNvPr>
          <p:cNvSpPr/>
          <p:nvPr/>
        </p:nvSpPr>
        <p:spPr>
          <a:xfrm>
            <a:off x="16605504" y="11176000"/>
            <a:ext cx="777690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C5664F-9496-D6DC-BCCE-7167128DD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498" y="11408570"/>
            <a:ext cx="2697701" cy="1689634"/>
          </a:xfrm>
          <a:prstGeom prst="rect">
            <a:avLst/>
          </a:prstGeom>
        </p:spPr>
      </p:pic>
      <p:pic>
        <p:nvPicPr>
          <p:cNvPr id="7" name="Picture 6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B1A76DC4-E915-9933-4BD9-2A46FE09F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4224" y="11408570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36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51F8242C-5976-4FDA-B3B6-E4625BFA52CE}"/>
              </a:ext>
            </a:extLst>
          </p:cNvPr>
          <p:cNvGrpSpPr>
            <a:grpSpLocks/>
          </p:cNvGrpSpPr>
          <p:nvPr/>
        </p:nvGrpSpPr>
        <p:grpSpPr bwMode="auto">
          <a:xfrm>
            <a:off x="1735138" y="1612800"/>
            <a:ext cx="19826414" cy="3657600"/>
            <a:chOff x="1735584" y="1558542"/>
            <a:chExt cx="18710456" cy="4362134"/>
          </a:xfrm>
        </p:grpSpPr>
        <p:sp>
          <p:nvSpPr>
            <p:cNvPr id="8" name="title">
              <a:extLst>
                <a:ext uri="{FF2B5EF4-FFF2-40B4-BE49-F238E27FC236}">
                  <a16:creationId xmlns:a16="http://schemas.microsoft.com/office/drawing/2014/main" id="{A880BCF5-84A1-4C7F-917E-FEC078D518B9}"/>
                </a:ext>
              </a:extLst>
            </p:cNvPr>
            <p:cNvSpPr txBox="1"/>
            <p:nvPr/>
          </p:nvSpPr>
          <p:spPr>
            <a:xfrm>
              <a:off x="1735584" y="1558542"/>
              <a:ext cx="18710456" cy="38948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Conclude your dance using one or more of the dynamic skills:</a:t>
              </a:r>
              <a:endParaRPr lang="en-GB" sz="10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C131093-E4E1-4B03-9A9C-574DC664E664}"/>
                </a:ext>
              </a:extLst>
            </p:cNvPr>
            <p:cNvCxnSpPr>
              <a:cxnSpLocks/>
            </p:cNvCxnSpPr>
            <p:nvPr/>
          </p:nvCxnSpPr>
          <p:spPr>
            <a:xfrm>
              <a:off x="1935605" y="5920676"/>
              <a:ext cx="64292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">
            <a:extLst>
              <a:ext uri="{FF2B5EF4-FFF2-40B4-BE49-F238E27FC236}">
                <a16:creationId xmlns:a16="http://schemas.microsoft.com/office/drawing/2014/main" id="{D6AD5388-6FF2-0461-D2A2-7AAD07720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879" y="6548096"/>
            <a:ext cx="17911244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GB" altLang="en-US" sz="3200" b="1" dirty="0">
                <a:solidFill>
                  <a:srgbClr val="E10514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Fast:		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Moving quickly to the music. Example - travelling with a sense of urgency like the hare.</a:t>
            </a:r>
            <a:endParaRPr lang="en-GB" altLang="en-US" sz="3200" dirty="0">
              <a:latin typeface="Arial" panose="020B0604020202020204" pitchFamily="34" charset="0"/>
              <a:ea typeface="Aktiv Grotesk"/>
              <a:cs typeface="Arial" panose="020B0604020202020204" pitchFamily="34" charset="0"/>
            </a:endParaRPr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9D134632-3462-8A1A-6E6F-F4233756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879" y="7818896"/>
            <a:ext cx="20216766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GB" altLang="en-US" sz="3200" b="1" dirty="0">
                <a:solidFill>
                  <a:srgbClr val="E10514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Slow:		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Moving gradually to the music. Example – moving across the room at a gradual pace like the tortoise. </a:t>
            </a:r>
            <a:endParaRPr lang="en-GB" altLang="en-US" sz="3200" dirty="0">
              <a:latin typeface="Arial" panose="020B0604020202020204" pitchFamily="34" charset="0"/>
              <a:ea typeface="Aktiv Grotesk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E21F64-D26E-DE5D-9346-47A299D52B10}"/>
              </a:ext>
            </a:extLst>
          </p:cNvPr>
          <p:cNvGrpSpPr/>
          <p:nvPr/>
        </p:nvGrpSpPr>
        <p:grpSpPr>
          <a:xfrm>
            <a:off x="1935163" y="10029600"/>
            <a:ext cx="7976933" cy="1939543"/>
            <a:chOff x="1935163" y="10330044"/>
            <a:chExt cx="7976933" cy="19395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FCBF36-0831-2454-7DDB-CAB8B15F0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6828" y="10585325"/>
              <a:ext cx="1288712" cy="1401757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A7360A8-C92B-53E7-6DF8-BD6C42AE1114}"/>
                </a:ext>
              </a:extLst>
            </p:cNvPr>
            <p:cNvCxnSpPr>
              <a:cxnSpLocks/>
            </p:cNvCxnSpPr>
            <p:nvPr/>
          </p:nvCxnSpPr>
          <p:spPr>
            <a:xfrm>
              <a:off x="1935163" y="10330044"/>
              <a:ext cx="78054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870327-6BED-27C3-521B-9B8945118B71}"/>
                </a:ext>
              </a:extLst>
            </p:cNvPr>
            <p:cNvCxnSpPr>
              <a:cxnSpLocks/>
            </p:cNvCxnSpPr>
            <p:nvPr/>
          </p:nvCxnSpPr>
          <p:spPr>
            <a:xfrm>
              <a:off x="1935163" y="12269587"/>
              <a:ext cx="797693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BC5FFC-D916-0654-1A11-6A2532038BB6}"/>
                </a:ext>
              </a:extLst>
            </p:cNvPr>
            <p:cNvSpPr txBox="1"/>
            <p:nvPr/>
          </p:nvSpPr>
          <p:spPr>
            <a:xfrm>
              <a:off x="3843038" y="10726044"/>
              <a:ext cx="5897623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Idea</a:t>
              </a:r>
            </a:p>
            <a:p>
              <a:r>
                <a:rPr lang="en-GB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 excitement of a celebration</a:t>
              </a:r>
              <a:endParaRPr lang="en-GB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D4478C0-078C-A484-B5AA-2A76D8DA8794}"/>
              </a:ext>
            </a:extLst>
          </p:cNvPr>
          <p:cNvSpPr/>
          <p:nvPr/>
        </p:nvSpPr>
        <p:spPr>
          <a:xfrm>
            <a:off x="16605504" y="11176000"/>
            <a:ext cx="777690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C2661-E1FA-ED4F-685A-608F1F108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498" y="11408570"/>
            <a:ext cx="2697701" cy="1689634"/>
          </a:xfrm>
          <a:prstGeom prst="rect">
            <a:avLst/>
          </a:prstGeom>
        </p:spPr>
      </p:pic>
      <p:pic>
        <p:nvPicPr>
          <p:cNvPr id="7" name="Picture 6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4FF221B0-AC57-74F8-8CAF-8ED0C14ED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4224" y="11408570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37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4D9A62A1FBBE4A8B3D9862D8F49B1E" ma:contentTypeVersion="18" ma:contentTypeDescription="Create a new document." ma:contentTypeScope="" ma:versionID="a68b0dd9d4fb34f21d2b72db34b6d1e9">
  <xsd:schema xmlns:xsd="http://www.w3.org/2001/XMLSchema" xmlns:xs="http://www.w3.org/2001/XMLSchema" xmlns:p="http://schemas.microsoft.com/office/2006/metadata/properties" xmlns:ns2="59afb8fd-6786-47e1-997f-52796dc57648" xmlns:ns3="5ac3a143-74bb-4759-ab23-8b1b59a19b91" targetNamespace="http://schemas.microsoft.com/office/2006/metadata/properties" ma:root="true" ma:fieldsID="1e325738cfb4589d15b973584ef03288" ns2:_="" ns3:_="">
    <xsd:import namespace="59afb8fd-6786-47e1-997f-52796dc57648"/>
    <xsd:import namespace="5ac3a143-74bb-4759-ab23-8b1b59a19b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fb8fd-6786-47e1-997f-52796dc576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7f497e-95d8-451b-81a1-460fb7eef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3a143-74bb-4759-ab23-8b1b59a19b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00a2b6-47aa-4608-81a8-5c05218dafd0}" ma:internalName="TaxCatchAll" ma:showField="CatchAllData" ma:web="5ac3a143-74bb-4759-ab23-8b1b59a19b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afb8fd-6786-47e1-997f-52796dc57648">
      <Terms xmlns="http://schemas.microsoft.com/office/infopath/2007/PartnerControls"/>
    </lcf76f155ced4ddcb4097134ff3c332f>
    <TaxCatchAll xmlns="5ac3a143-74bb-4759-ab23-8b1b59a19b91" xsi:nil="true"/>
  </documentManagement>
</p:properties>
</file>

<file path=customXml/itemProps1.xml><?xml version="1.0" encoding="utf-8"?>
<ds:datastoreItem xmlns:ds="http://schemas.openxmlformats.org/officeDocument/2006/customXml" ds:itemID="{415137EC-F038-4F2C-BD30-D796F3D181E1}"/>
</file>

<file path=customXml/itemProps2.xml><?xml version="1.0" encoding="utf-8"?>
<ds:datastoreItem xmlns:ds="http://schemas.openxmlformats.org/officeDocument/2006/customXml" ds:itemID="{075BAF91-0673-4BA0-8282-98BA012FE9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834A32-82BF-469F-8F45-9683F3F9259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cb033ab-17ba-47d9-a866-220bc9c1259c"/>
    <ds:schemaRef ds:uri="94993406-956b-493c-a724-1e549586c46b"/>
    <ds:schemaRef ds:uri="59afb8fd-6786-47e1-997f-52796dc57648"/>
    <ds:schemaRef ds:uri="5ac3a143-74bb-4759-ab23-8b1b59a19b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3708</TotalTime>
  <Words>491</Words>
  <Application>Microsoft Office PowerPoint</Application>
  <PresentationFormat>Custom</PresentationFormat>
  <Paragraphs>32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Wingdings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Savage</dc:creator>
  <cp:lastModifiedBy>Jen Richards</cp:lastModifiedBy>
  <cp:revision>150</cp:revision>
  <dcterms:created xsi:type="dcterms:W3CDTF">2021-11-05T15:33:46Z</dcterms:created>
  <dcterms:modified xsi:type="dcterms:W3CDTF">2024-10-03T10:41:40Z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0x010100A24D9A62A1FBBE4A8B3D9862D8F49B1E</vt:lpwstr>
  </property>
  <property fmtid="{D5CDD505-2E9C-101B-9397-08002B2CF9AE}" pid="3" name="MediaServiceImageTags">
    <vt:lpwstr/>
  </property>
</Properties>
</file>